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5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88" r:id="rId3"/>
    <p:sldId id="291" r:id="rId4"/>
    <p:sldId id="284" r:id="rId5"/>
    <p:sldId id="285" r:id="rId6"/>
    <p:sldId id="293" r:id="rId7"/>
    <p:sldId id="286" r:id="rId8"/>
    <p:sldId id="310" r:id="rId9"/>
    <p:sldId id="311" r:id="rId10"/>
    <p:sldId id="312" r:id="rId11"/>
    <p:sldId id="313" r:id="rId12"/>
    <p:sldId id="314" r:id="rId13"/>
    <p:sldId id="301" r:id="rId14"/>
    <p:sldId id="316" r:id="rId15"/>
    <p:sldId id="317" r:id="rId16"/>
    <p:sldId id="318" r:id="rId17"/>
    <p:sldId id="279" r:id="rId18"/>
    <p:sldId id="296" r:id="rId19"/>
  </p:sldIdLst>
  <p:sldSz cx="9144000" cy="5143500" type="screen16x9"/>
  <p:notesSz cx="6858000" cy="9144000"/>
  <p:embeddedFontLst>
    <p:embeddedFont>
      <p:font typeface="DokChampa" panose="020B0604020202020204" pitchFamily="34" charset="-34"/>
      <p:regular r:id="rId21"/>
    </p:embeddedFont>
    <p:embeddedFont>
      <p:font typeface="Dosis" panose="020B0604020202020204" charset="0"/>
      <p:regular r:id="rId22"/>
      <p:bold r:id="rId23"/>
    </p:embeddedFon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F87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8538A3-4081-47D5-9422-531A5D2E31AC}">
  <a:tblStyle styleId="{ED8538A3-4081-47D5-9422-531A5D2E31AC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0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679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500235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1991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021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2048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5988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22222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-11025" y="-11025"/>
            <a:ext cx="9144000" cy="5143500"/>
          </a:xfrm>
          <a:prstGeom prst="rect">
            <a:avLst/>
          </a:prstGeom>
          <a:solidFill>
            <a:srgbClr val="222222">
              <a:alpha val="6462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0" t="0" r="0" b="0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FF8700">
              <a:alpha val="85380"/>
            </a:srgbClr>
          </a:solidFill>
          <a:ln>
            <a:noFill/>
          </a:ln>
        </p:spPr>
      </p:sp>
      <p:sp>
        <p:nvSpPr>
          <p:cNvPr id="12" name="Shape 12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rgbClr val="FFFFFF">
              <a:alpha val="1769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Shape 13"/>
          <p:cNvSpPr/>
          <p:nvPr/>
        </p:nvSpPr>
        <p:spPr>
          <a:xfrm flipH="1">
            <a:off x="1028474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1028475" y="0"/>
            <a:ext cx="5238600" cy="40200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5200"/>
            </a:lvl1pPr>
            <a:lvl2pPr lvl="1">
              <a:spcBef>
                <a:spcPts val="0"/>
              </a:spcBef>
              <a:buSzPct val="100000"/>
              <a:defRPr sz="5200"/>
            </a:lvl2pPr>
            <a:lvl3pPr lvl="2">
              <a:spcBef>
                <a:spcPts val="0"/>
              </a:spcBef>
              <a:buSzPct val="100000"/>
              <a:defRPr sz="5200"/>
            </a:lvl3pPr>
            <a:lvl4pPr lvl="3">
              <a:spcBef>
                <a:spcPts val="0"/>
              </a:spcBef>
              <a:buSzPct val="100000"/>
              <a:defRPr sz="5200"/>
            </a:lvl4pPr>
            <a:lvl5pPr lvl="4">
              <a:spcBef>
                <a:spcPts val="0"/>
              </a:spcBef>
              <a:buSzPct val="100000"/>
              <a:defRPr sz="5200"/>
            </a:lvl5pPr>
            <a:lvl6pPr lvl="5">
              <a:spcBef>
                <a:spcPts val="0"/>
              </a:spcBef>
              <a:buSzPct val="100000"/>
              <a:defRPr sz="5200"/>
            </a:lvl6pPr>
            <a:lvl7pPr lvl="6">
              <a:spcBef>
                <a:spcPts val="0"/>
              </a:spcBef>
              <a:buSzPct val="100000"/>
              <a:defRPr sz="5200"/>
            </a:lvl7pPr>
            <a:lvl8pPr lvl="7">
              <a:spcBef>
                <a:spcPts val="0"/>
              </a:spcBef>
              <a:buSzPct val="100000"/>
              <a:defRPr sz="5200"/>
            </a:lvl8pPr>
            <a:lvl9pPr lvl="8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inverted">
    <p:bg>
      <p:bgPr>
        <a:solidFill>
          <a:srgbClr val="22222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/>
        </p:nvSpPr>
        <p:spPr>
          <a:xfrm>
            <a:off x="-55075" y="-38100"/>
            <a:ext cx="3312625" cy="5214650"/>
          </a:xfrm>
          <a:custGeom>
            <a:avLst/>
            <a:gdLst/>
            <a:ahLst/>
            <a:cxnLst/>
            <a:rect l="0" t="0" r="0" b="0"/>
            <a:pathLst>
              <a:path w="132505" h="208586" extrusionOk="0">
                <a:moveTo>
                  <a:pt x="132505" y="207264"/>
                </a:moveTo>
                <a:lnTo>
                  <a:pt x="25063" y="0"/>
                </a:lnTo>
                <a:lnTo>
                  <a:pt x="0" y="202"/>
                </a:lnTo>
                <a:lnTo>
                  <a:pt x="1322" y="208586"/>
                </a:lnTo>
                <a:close/>
              </a:path>
            </a:pathLst>
          </a:custGeom>
          <a:solidFill>
            <a:srgbClr val="333333"/>
          </a:solidFill>
          <a:ln>
            <a:noFill/>
          </a:ln>
        </p:spPr>
      </p:sp>
      <p:sp>
        <p:nvSpPr>
          <p:cNvPr id="97" name="Shape 97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 flipH="1">
            <a:off x="472133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 flipH="1">
            <a:off x="990374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FF8700"/>
              </a:buClr>
              <a:buSzPct val="100000"/>
              <a:buFont typeface="Roboto"/>
              <a:buChar char="▸"/>
              <a:defRPr sz="3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480"/>
              </a:spcBef>
              <a:buClr>
                <a:srgbClr val="FF8700"/>
              </a:buClr>
              <a:buSzPct val="1000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480"/>
              </a:spcBef>
              <a:buClr>
                <a:srgbClr val="FF8700"/>
              </a:buClr>
              <a:buSzPct val="1000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360"/>
              </a:spcBef>
              <a:buClr>
                <a:srgbClr val="FF8700"/>
              </a:buClr>
              <a:buSzPct val="1000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fld id="{00000000-1234-1234-1234-123412341234}" type="slidenum">
              <a:rPr lang="en"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  <a:endParaRPr lang="en" sz="13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8" r:id="rId2"/>
  </p:sldLayoutIdLst>
  <p:transition>
    <p:fad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7" Type="http://schemas.openxmlformats.org/officeDocument/2006/relationships/image" Target="../media/image3.png"/><Relationship Id="rId2" Type="http://schemas.microsoft.com/office/2007/relationships/media" Target="../media/media10.m4a"/><Relationship Id="rId1" Type="http://schemas.openxmlformats.org/officeDocument/2006/relationships/tags" Target="../tags/tag9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10.xml"/><Relationship Id="rId6" Type="http://schemas.openxmlformats.org/officeDocument/2006/relationships/image" Target="../media/image3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1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3.m4a"/><Relationship Id="rId7" Type="http://schemas.microsoft.com/office/2007/relationships/hdphoto" Target="../media/hdphoto1.wdp"/><Relationship Id="rId2" Type="http://schemas.microsoft.com/office/2007/relationships/media" Target="../media/media13.m4a"/><Relationship Id="rId1" Type="http://schemas.openxmlformats.org/officeDocument/2006/relationships/tags" Target="../tags/tag12.xml"/><Relationship Id="rId6" Type="http://schemas.openxmlformats.org/officeDocument/2006/relationships/image" Target="../media/image13.pn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4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7" Type="http://schemas.openxmlformats.org/officeDocument/2006/relationships/image" Target="../media/image3.png"/><Relationship Id="rId2" Type="http://schemas.microsoft.com/office/2007/relationships/media" Target="../media/media16.m4a"/><Relationship Id="rId1" Type="http://schemas.openxmlformats.org/officeDocument/2006/relationships/tags" Target="../tags/tag1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7" Type="http://schemas.openxmlformats.org/officeDocument/2006/relationships/image" Target="../media/image3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4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3.png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8.xml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ctrTitle"/>
          </p:nvPr>
        </p:nvSpPr>
        <p:spPr>
          <a:xfrm>
            <a:off x="0" y="4271434"/>
            <a:ext cx="9144000" cy="872066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algn="ctr"/>
            <a:r>
              <a:rPr lang="en-IN" dirty="0">
                <a:solidFill>
                  <a:schemeClr val="bg1"/>
                </a:solidFill>
              </a:rPr>
              <a:t>ALZHEIMER’S  ANALYSIS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AD9FD2-2A66-4F5D-BD93-298E49F617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2997" y="1355287"/>
            <a:ext cx="1724537" cy="69671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875C095-0787-49A9-960E-1A276B3803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</p:cSld>
  <p:clrMapOvr>
    <a:masterClrMapping/>
  </p:clrMapOvr>
  <p:transition advTm="8423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928801" y="0"/>
            <a:ext cx="8078398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3200" dirty="0">
                <a:solidFill>
                  <a:srgbClr val="FF8700"/>
                </a:solidFill>
                <a:latin typeface="Dosis" panose="020B0604020202020204" charset="0"/>
              </a:rPr>
              <a:t> EXPLORATORY DATA ANALYSIS &amp; VISUALIZATION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7244E5-8BE3-41DD-A7A5-D9CCBC1485BC}"/>
              </a:ext>
            </a:extLst>
          </p:cNvPr>
          <p:cNvSpPr/>
          <p:nvPr/>
        </p:nvSpPr>
        <p:spPr>
          <a:xfrm>
            <a:off x="270004" y="1123694"/>
            <a:ext cx="3738278" cy="326671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What influences the target variable CDR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5AA2FE-4C26-4003-BEC7-6B8B7E780957}"/>
              </a:ext>
            </a:extLst>
          </p:cNvPr>
          <p:cNvSpPr/>
          <p:nvPr/>
        </p:nvSpPr>
        <p:spPr>
          <a:xfrm>
            <a:off x="270003" y="1568928"/>
            <a:ext cx="3738276" cy="306787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54D159-9B8D-4CEB-8020-393ABC5C8B56}"/>
              </a:ext>
            </a:extLst>
          </p:cNvPr>
          <p:cNvSpPr txBox="1"/>
          <p:nvPr/>
        </p:nvSpPr>
        <p:spPr>
          <a:xfrm>
            <a:off x="270004" y="1568928"/>
            <a:ext cx="373827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After binning the CDR values, distributions look a lot better.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CDR measures the degree of dementia while Group classifies if a person has dementia or not.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Education                  Demented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Conduct a Kruskal-Wallis test of medians and an ANOVA of means. The p values for both tests are somewhat low which indicates that there is a difference in medians and means.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AF7248-43A8-4E7A-9DC5-AE32F1070DC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84"/>
          <a:stretch/>
        </p:blipFill>
        <p:spPr>
          <a:xfrm>
            <a:off x="4109531" y="1123693"/>
            <a:ext cx="4955600" cy="3513105"/>
          </a:xfrm>
          <a:prstGeom prst="rect">
            <a:avLst/>
          </a:prstGeom>
        </p:spPr>
      </p:pic>
      <p:pic>
        <p:nvPicPr>
          <p:cNvPr id="3076" name="Picture 4" descr="Image result for up png white">
            <a:extLst>
              <a:ext uri="{FF2B5EF4-FFF2-40B4-BE49-F238E27FC236}">
                <a16:creationId xmlns:a16="http://schemas.microsoft.com/office/drawing/2014/main" id="{434A83A4-6077-4346-9F0A-E407CCBD35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3850" y="2823750"/>
            <a:ext cx="339750" cy="3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Image result for up png white">
            <a:extLst>
              <a:ext uri="{FF2B5EF4-FFF2-40B4-BE49-F238E27FC236}">
                <a16:creationId xmlns:a16="http://schemas.microsoft.com/office/drawing/2014/main" id="{6622CD68-788E-4356-BFDC-BE514F98C6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0800000">
            <a:off x="2691064" y="2823750"/>
            <a:ext cx="339750" cy="3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A21EC5D-078D-488C-8AD5-808E6A50B6C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6412442"/>
      </p:ext>
    </p:extLst>
  </p:cSld>
  <p:clrMapOvr>
    <a:masterClrMapping/>
  </p:clrMapOvr>
  <p:transition advTm="1852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928801" y="0"/>
            <a:ext cx="8078398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3200" dirty="0">
                <a:solidFill>
                  <a:srgbClr val="FF8700"/>
                </a:solidFill>
                <a:latin typeface="Dosis" panose="020B0604020202020204" charset="0"/>
              </a:rPr>
              <a:t> EXPLORATORY DATA ANALYSIS &amp; VISUALIZATION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7244E5-8BE3-41DD-A7A5-D9CCBC1485BC}"/>
              </a:ext>
            </a:extLst>
          </p:cNvPr>
          <p:cNvSpPr/>
          <p:nvPr/>
        </p:nvSpPr>
        <p:spPr>
          <a:xfrm>
            <a:off x="270004" y="1123694"/>
            <a:ext cx="3738278" cy="326671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What influences the target variable CDR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5AA2FE-4C26-4003-BEC7-6B8B7E780957}"/>
              </a:ext>
            </a:extLst>
          </p:cNvPr>
          <p:cNvSpPr/>
          <p:nvPr/>
        </p:nvSpPr>
        <p:spPr>
          <a:xfrm>
            <a:off x="270003" y="1568928"/>
            <a:ext cx="3738276" cy="306787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54D159-9B8D-4CEB-8020-393ABC5C8B56}"/>
              </a:ext>
            </a:extLst>
          </p:cNvPr>
          <p:cNvSpPr txBox="1"/>
          <p:nvPr/>
        </p:nvSpPr>
        <p:spPr>
          <a:xfrm>
            <a:off x="270004" y="1568928"/>
            <a:ext cx="37382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Dot plot with mean (red) and median (green) for each group show that the nondemented group has a higher average and higher median MMSE score.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By further analysis, There is positive correlation between EDUC and MMSE.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68C6AF-6FEA-4AE6-835A-BF53DABF63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03999" y="1123694"/>
            <a:ext cx="4977799" cy="351310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4B5F6F2-4D34-48FC-A159-63222FC85D1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07296028"/>
      </p:ext>
    </p:extLst>
  </p:cSld>
  <p:clrMapOvr>
    <a:masterClrMapping/>
  </p:clrMapOvr>
  <p:transition advTm="66302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928801" y="0"/>
            <a:ext cx="8078398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 PRE-MODELING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7244E5-8BE3-41DD-A7A5-D9CCBC1485BC}"/>
              </a:ext>
            </a:extLst>
          </p:cNvPr>
          <p:cNvSpPr/>
          <p:nvPr/>
        </p:nvSpPr>
        <p:spPr>
          <a:xfrm>
            <a:off x="529204" y="1123694"/>
            <a:ext cx="3738278" cy="326671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Multicollinearity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5AA2FE-4C26-4003-BEC7-6B8B7E780957}"/>
              </a:ext>
            </a:extLst>
          </p:cNvPr>
          <p:cNvSpPr/>
          <p:nvPr/>
        </p:nvSpPr>
        <p:spPr>
          <a:xfrm>
            <a:off x="529203" y="1568928"/>
            <a:ext cx="3738276" cy="306787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54D159-9B8D-4CEB-8020-393ABC5C8B56}"/>
              </a:ext>
            </a:extLst>
          </p:cNvPr>
          <p:cNvSpPr txBox="1"/>
          <p:nvPr/>
        </p:nvSpPr>
        <p:spPr>
          <a:xfrm>
            <a:off x="529204" y="1568928"/>
            <a:ext cx="373827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It occurs when there are high correlations among predictor variables, leading to unreliable and unstable estimates of regression coefficients.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Picked .75 as a starting point and adjust based on the data. Filtering for correlated predictors drops two variables from the model.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C5859CE-0758-47F1-B9E5-263A17161320}"/>
              </a:ext>
            </a:extLst>
          </p:cNvPr>
          <p:cNvSpPr/>
          <p:nvPr/>
        </p:nvSpPr>
        <p:spPr>
          <a:xfrm>
            <a:off x="4735204" y="1123694"/>
            <a:ext cx="3738278" cy="326671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 err="1">
                <a:solidFill>
                  <a:schemeClr val="bg1"/>
                </a:solidFill>
                <a:latin typeface="Dosis" panose="020B0604020202020204" charset="0"/>
              </a:rPr>
              <a:t>Center</a:t>
            </a: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 and Scale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179EC9-D894-4A7B-85B4-539C8177560E}"/>
              </a:ext>
            </a:extLst>
          </p:cNvPr>
          <p:cNvSpPr/>
          <p:nvPr/>
        </p:nvSpPr>
        <p:spPr>
          <a:xfrm>
            <a:off x="4735203" y="1568928"/>
            <a:ext cx="3738276" cy="306787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41194E-AF38-4B47-94CD-13CAC8D7CFEB}"/>
              </a:ext>
            </a:extLst>
          </p:cNvPr>
          <p:cNvSpPr txBox="1"/>
          <p:nvPr/>
        </p:nvSpPr>
        <p:spPr>
          <a:xfrm>
            <a:off x="4735204" y="1568928"/>
            <a:ext cx="37382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 err="1">
                <a:solidFill>
                  <a:schemeClr val="bg1"/>
                </a:solidFill>
                <a:latin typeface="Dosis" panose="020B0604020202020204" charset="0"/>
              </a:rPr>
              <a:t>Center</a:t>
            </a: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 and scale all numeric predictors.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Some models benefit from having variables on the same scale.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0050D1A-F87B-4791-8F2C-174AAEE5DDD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68052356"/>
      </p:ext>
    </p:extLst>
  </p:cSld>
  <p:clrMapOvr>
    <a:masterClrMapping/>
  </p:clrMapOvr>
  <p:transition advTm="6270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EC9B6-800F-461E-96E4-4997B4D14AC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94900" y="998483"/>
            <a:ext cx="8549100" cy="790356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MODELING</a:t>
            </a:r>
            <a:endParaRPr lang="en-IN" sz="1800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1223682" y="0"/>
            <a:ext cx="7066430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METHODOLOGY</a:t>
            </a:r>
            <a:endParaRPr lang="en" sz="4000" dirty="0">
              <a:solidFill>
                <a:srgbClr val="FF8700"/>
              </a:solidFill>
            </a:endParaRPr>
          </a:p>
        </p:txBody>
      </p:sp>
      <p:pic>
        <p:nvPicPr>
          <p:cNvPr id="4100" name="Picture 4" descr="Image result for data modelling icon">
            <a:extLst>
              <a:ext uri="{FF2B5EF4-FFF2-40B4-BE49-F238E27FC236}">
                <a16:creationId xmlns:a16="http://schemas.microsoft.com/office/drawing/2014/main" id="{5E49953E-8525-45DA-971B-FFE2C50867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Photocopy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8525" y="1397014"/>
            <a:ext cx="2706300" cy="270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99A06EA-C3C0-4BB5-83EE-39810A89DFB1}"/>
              </a:ext>
            </a:extLst>
          </p:cNvPr>
          <p:cNvSpPr txBox="1"/>
          <p:nvPr/>
        </p:nvSpPr>
        <p:spPr>
          <a:xfrm>
            <a:off x="842400" y="2026706"/>
            <a:ext cx="2877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000" dirty="0">
                <a:solidFill>
                  <a:schemeClr val="bg1"/>
                </a:solidFill>
                <a:latin typeface="Dosis" panose="020B0604020202020204" charset="0"/>
              </a:rPr>
              <a:t>LOGISTIC REGRESSION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DE5EC5-398B-4F9A-A9E0-93797D39C753}"/>
              </a:ext>
            </a:extLst>
          </p:cNvPr>
          <p:cNvSpPr txBox="1"/>
          <p:nvPr/>
        </p:nvSpPr>
        <p:spPr>
          <a:xfrm>
            <a:off x="1689075" y="3017244"/>
            <a:ext cx="203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IN" sz="2000" dirty="0">
                <a:solidFill>
                  <a:schemeClr val="bg1"/>
                </a:solidFill>
                <a:latin typeface="Dosis" panose="020B0604020202020204" charset="0"/>
              </a:rPr>
              <a:t>SVM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A3D200C-5DD7-4BD7-8E16-375B357D6AB7}"/>
              </a:ext>
            </a:extLst>
          </p:cNvPr>
          <p:cNvSpPr txBox="1"/>
          <p:nvPr/>
        </p:nvSpPr>
        <p:spPr>
          <a:xfrm>
            <a:off x="5758275" y="2017561"/>
            <a:ext cx="203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Dosis" panose="020B0604020202020204" charset="0"/>
              </a:rPr>
              <a:t>KNN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239FC66-AC09-4C9D-821D-EBE7EA703F50}"/>
              </a:ext>
            </a:extLst>
          </p:cNvPr>
          <p:cNvSpPr txBox="1"/>
          <p:nvPr/>
        </p:nvSpPr>
        <p:spPr>
          <a:xfrm>
            <a:off x="5758275" y="3017244"/>
            <a:ext cx="203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dirty="0">
                <a:solidFill>
                  <a:schemeClr val="bg1"/>
                </a:solidFill>
                <a:latin typeface="Dosis" panose="020B0604020202020204" charset="0"/>
              </a:rPr>
              <a:t>RANDOM FOREST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C2238C7-5064-4108-844C-307544587E0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08841142"/>
      </p:ext>
    </p:extLst>
  </p:cSld>
  <p:clrMapOvr>
    <a:masterClrMapping/>
  </p:clrMapOvr>
  <p:transition advTm="14629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928801" y="0"/>
            <a:ext cx="8078398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 MODELING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7244E5-8BE3-41DD-A7A5-D9CCBC1485BC}"/>
              </a:ext>
            </a:extLst>
          </p:cNvPr>
          <p:cNvSpPr/>
          <p:nvPr/>
        </p:nvSpPr>
        <p:spPr>
          <a:xfrm>
            <a:off x="529204" y="1123694"/>
            <a:ext cx="3738278" cy="326671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Dosis" panose="020B0604020202020204" charset="0"/>
              </a:rPr>
              <a:t>LOGISTIC REGRESSION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5AA2FE-4C26-4003-BEC7-6B8B7E780957}"/>
              </a:ext>
            </a:extLst>
          </p:cNvPr>
          <p:cNvSpPr/>
          <p:nvPr/>
        </p:nvSpPr>
        <p:spPr>
          <a:xfrm>
            <a:off x="529203" y="1568928"/>
            <a:ext cx="3738276" cy="306787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54D159-9B8D-4CEB-8020-393ABC5C8B56}"/>
              </a:ext>
            </a:extLst>
          </p:cNvPr>
          <p:cNvSpPr txBox="1"/>
          <p:nvPr/>
        </p:nvSpPr>
        <p:spPr>
          <a:xfrm>
            <a:off x="529204" y="1568928"/>
            <a:ext cx="373827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Use the </a:t>
            </a:r>
            <a:r>
              <a:rPr lang="en-IN" sz="1600" dirty="0" err="1">
                <a:solidFill>
                  <a:schemeClr val="bg1"/>
                </a:solidFill>
                <a:latin typeface="Dosis" panose="020B0604020202020204" charset="0"/>
              </a:rPr>
              <a:t>glmnet</a:t>
            </a: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 method with lasso penalties to fit a logistic regression model with the L1 penalty.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Performed 10 folds cross validation.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The best tune was when λ=.000517 which produces an accuracy of 83%.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It seems that Age, EDUC, SES, and ASF have the largest coefficients.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C5859CE-0758-47F1-B9E5-263A17161320}"/>
              </a:ext>
            </a:extLst>
          </p:cNvPr>
          <p:cNvSpPr/>
          <p:nvPr/>
        </p:nvSpPr>
        <p:spPr>
          <a:xfrm>
            <a:off x="4735204" y="1123694"/>
            <a:ext cx="3738278" cy="326671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Dosis" panose="020B0604020202020204" charset="0"/>
              </a:rPr>
              <a:t>SVM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179EC9-D894-4A7B-85B4-539C8177560E}"/>
              </a:ext>
            </a:extLst>
          </p:cNvPr>
          <p:cNvSpPr/>
          <p:nvPr/>
        </p:nvSpPr>
        <p:spPr>
          <a:xfrm>
            <a:off x="4735203" y="1568928"/>
            <a:ext cx="3738276" cy="306787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41194E-AF38-4B47-94CD-13CAC8D7CFEB}"/>
              </a:ext>
            </a:extLst>
          </p:cNvPr>
          <p:cNvSpPr txBox="1"/>
          <p:nvPr/>
        </p:nvSpPr>
        <p:spPr>
          <a:xfrm>
            <a:off x="4735204" y="1568928"/>
            <a:ext cx="373827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The best tune is Cost = 8 with accuracy of 86%. Notably better than the logistic regression model previously fitted.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MMSE is by far the most important variable. Second most important is </a:t>
            </a:r>
            <a:r>
              <a:rPr lang="en-IN" sz="1600" dirty="0" err="1">
                <a:solidFill>
                  <a:schemeClr val="bg1"/>
                </a:solidFill>
                <a:latin typeface="Dosis" panose="020B0604020202020204" charset="0"/>
              </a:rPr>
              <a:t>nWBV</a:t>
            </a: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. Then, sex and EDUC are tied for third. </a:t>
            </a: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B1D9BCB-3E68-4353-A2FB-8B8865CC457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47711723"/>
      </p:ext>
    </p:extLst>
  </p:cSld>
  <p:clrMapOvr>
    <a:masterClrMapping/>
  </p:clrMapOvr>
  <p:transition advTm="8505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928801" y="0"/>
            <a:ext cx="8078398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 MODELING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87244E5-8BE3-41DD-A7A5-D9CCBC1485BC}"/>
              </a:ext>
            </a:extLst>
          </p:cNvPr>
          <p:cNvSpPr/>
          <p:nvPr/>
        </p:nvSpPr>
        <p:spPr>
          <a:xfrm>
            <a:off x="529204" y="1123694"/>
            <a:ext cx="3738278" cy="326671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Dosis" panose="020B0604020202020204" charset="0"/>
              </a:rPr>
              <a:t>KNN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5AA2FE-4C26-4003-BEC7-6B8B7E780957}"/>
              </a:ext>
            </a:extLst>
          </p:cNvPr>
          <p:cNvSpPr/>
          <p:nvPr/>
        </p:nvSpPr>
        <p:spPr>
          <a:xfrm>
            <a:off x="529203" y="1568928"/>
            <a:ext cx="3738276" cy="306787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54D159-9B8D-4CEB-8020-393ABC5C8B56}"/>
              </a:ext>
            </a:extLst>
          </p:cNvPr>
          <p:cNvSpPr txBox="1"/>
          <p:nvPr/>
        </p:nvSpPr>
        <p:spPr>
          <a:xfrm>
            <a:off x="529204" y="1568928"/>
            <a:ext cx="37382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The optimal tune is with k=5. This means that when predicting a new point, the five “closest” points determine what the new one will be.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With an accuracy of 81%, there is a drop in performance compared to logistic regression and support vector machine.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C5859CE-0758-47F1-B9E5-263A17161320}"/>
              </a:ext>
            </a:extLst>
          </p:cNvPr>
          <p:cNvSpPr/>
          <p:nvPr/>
        </p:nvSpPr>
        <p:spPr>
          <a:xfrm>
            <a:off x="4735204" y="1123694"/>
            <a:ext cx="3738278" cy="326671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tx1"/>
                </a:solidFill>
                <a:latin typeface="Dosis" panose="020B0604020202020204" charset="0"/>
              </a:rPr>
              <a:t>RANDOM FOREST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D179EC9-D894-4A7B-85B4-539C8177560E}"/>
              </a:ext>
            </a:extLst>
          </p:cNvPr>
          <p:cNvSpPr/>
          <p:nvPr/>
        </p:nvSpPr>
        <p:spPr>
          <a:xfrm>
            <a:off x="4735203" y="1568928"/>
            <a:ext cx="3738276" cy="306787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941194E-AF38-4B47-94CD-13CAC8D7CFEB}"/>
              </a:ext>
            </a:extLst>
          </p:cNvPr>
          <p:cNvSpPr txBox="1"/>
          <p:nvPr/>
        </p:nvSpPr>
        <p:spPr>
          <a:xfrm>
            <a:off x="4735204" y="1568928"/>
            <a:ext cx="373827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Using importance = T and type = 1. Seems like MMSE is most important, followed by </a:t>
            </a:r>
            <a:r>
              <a:rPr lang="en-IN" sz="1600" dirty="0" err="1">
                <a:solidFill>
                  <a:schemeClr val="bg1"/>
                </a:solidFill>
                <a:latin typeface="Dosis" panose="020B0604020202020204" charset="0"/>
              </a:rPr>
              <a:t>nWBV</a:t>
            </a: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 and EDUC.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Very similar to the support vector’s variable importance! Interesting!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The best tune is listed above and has accuracy of 86%.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B05F698-8497-4573-A699-64DE1CA4619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68223873"/>
      </p:ext>
    </p:extLst>
  </p:cSld>
  <p:clrMapOvr>
    <a:masterClrMapping/>
  </p:clrMapOvr>
  <p:transition advTm="6784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928801" y="0"/>
            <a:ext cx="8078398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3600" dirty="0">
                <a:solidFill>
                  <a:srgbClr val="FF8700"/>
                </a:solidFill>
                <a:latin typeface="Dosis" panose="020B0604020202020204" charset="0"/>
              </a:rPr>
              <a:t> RESULTS AND CONCLUSIONS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5AA2FE-4C26-4003-BEC7-6B8B7E780957}"/>
              </a:ext>
            </a:extLst>
          </p:cNvPr>
          <p:cNvSpPr/>
          <p:nvPr/>
        </p:nvSpPr>
        <p:spPr>
          <a:xfrm>
            <a:off x="270003" y="1120644"/>
            <a:ext cx="3738276" cy="3293209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54D159-9B8D-4CEB-8020-393ABC5C8B56}"/>
              </a:ext>
            </a:extLst>
          </p:cNvPr>
          <p:cNvSpPr txBox="1"/>
          <p:nvPr/>
        </p:nvSpPr>
        <p:spPr>
          <a:xfrm>
            <a:off x="270003" y="1120644"/>
            <a:ext cx="3738275" cy="32932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Lasso (Logistic) is most correlated with RF and not very correlated with the support vector machine and KNN.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SVM is most correlated with RF, but, 0.57 is not that high of a correlation.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KNN is not strongly correlated with any of the other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In terms of individual model performance based on accuracy, we see that the support vector performs the best.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CE5617D-1842-40A6-9654-2A4505F64FE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13815"/>
          <a:stretch/>
        </p:blipFill>
        <p:spPr>
          <a:xfrm>
            <a:off x="5318919" y="4408305"/>
            <a:ext cx="2712442" cy="66184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E0871AD-44AA-4016-9E3D-F2E25F0E71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43437" y="1119682"/>
            <a:ext cx="4332563" cy="324470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6F25859-996B-499B-A33D-E0B87110E96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22074192"/>
      </p:ext>
    </p:extLst>
  </p:cSld>
  <p:clrMapOvr>
    <a:masterClrMapping/>
  </p:clrMapOvr>
  <p:transition advTm="74556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17</a:t>
            </a:fld>
            <a:endParaRPr lang="en"/>
          </a:p>
        </p:txBody>
      </p:sp>
      <p:sp>
        <p:nvSpPr>
          <p:cNvPr id="305" name="Shape 305"/>
          <p:cNvSpPr txBox="1">
            <a:spLocks noGrp="1"/>
          </p:cNvSpPr>
          <p:nvPr>
            <p:ph type="ctrTitle" idx="4294967295"/>
          </p:nvPr>
        </p:nvSpPr>
        <p:spPr>
          <a:xfrm>
            <a:off x="1033300" y="1583350"/>
            <a:ext cx="66726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IN" sz="6000" dirty="0">
                <a:solidFill>
                  <a:srgbClr val="FF8700"/>
                </a:solidFill>
              </a:rPr>
              <a:t>REFERENCES</a:t>
            </a:r>
            <a:endParaRPr lang="en" sz="6000" dirty="0">
              <a:solidFill>
                <a:srgbClr val="FF8700"/>
              </a:solidFill>
            </a:endParaRPr>
          </a:p>
        </p:txBody>
      </p:sp>
      <p:sp>
        <p:nvSpPr>
          <p:cNvPr id="306" name="Shape 306"/>
          <p:cNvSpPr txBox="1">
            <a:spLocks noGrp="1"/>
          </p:cNvSpPr>
          <p:nvPr>
            <p:ph type="subTitle" idx="4294967295"/>
          </p:nvPr>
        </p:nvSpPr>
        <p:spPr>
          <a:xfrm>
            <a:off x="1033299" y="2630575"/>
            <a:ext cx="7885617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-IN" sz="1600" dirty="0">
              <a:solidFill>
                <a:schemeClr val="bg1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IN" sz="1600" dirty="0">
                <a:solidFill>
                  <a:schemeClr val="bg1"/>
                </a:solidFill>
              </a:rPr>
              <a:t>[1] Neha Surendran1, </a:t>
            </a:r>
            <a:r>
              <a:rPr lang="en-IN" sz="1600" dirty="0" err="1">
                <a:solidFill>
                  <a:schemeClr val="bg1"/>
                </a:solidFill>
              </a:rPr>
              <a:t>Ahammed</a:t>
            </a:r>
            <a:r>
              <a:rPr lang="en-IN" sz="1600" dirty="0">
                <a:solidFill>
                  <a:schemeClr val="bg1"/>
                </a:solidFill>
              </a:rPr>
              <a:t> Muneer K (2017),Multistage Classification of Alzheimer’s Disease.</a:t>
            </a:r>
            <a:endParaRPr lang="en" sz="1200" dirty="0">
              <a:solidFill>
                <a:schemeClr val="bg1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91B1937-3B99-469E-9C11-F04D6CBD584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</p:cSld>
  <p:clrMapOvr>
    <a:masterClrMapping/>
  </p:clrMapOvr>
  <p:transition advTm="809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18</a:t>
            </a:fld>
            <a:endParaRPr lang="en"/>
          </a:p>
        </p:txBody>
      </p:sp>
      <p:sp>
        <p:nvSpPr>
          <p:cNvPr id="305" name="Shape 305"/>
          <p:cNvSpPr txBox="1">
            <a:spLocks noGrp="1"/>
          </p:cNvSpPr>
          <p:nvPr>
            <p:ph type="ctrTitle" idx="4294967295"/>
          </p:nvPr>
        </p:nvSpPr>
        <p:spPr>
          <a:xfrm>
            <a:off x="1033300" y="1583350"/>
            <a:ext cx="66726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IN" sz="6000" dirty="0">
                <a:solidFill>
                  <a:srgbClr val="FF8700"/>
                </a:solidFill>
              </a:rPr>
              <a:t>THANK YOU</a:t>
            </a:r>
            <a:endParaRPr lang="en" sz="6000" dirty="0">
              <a:solidFill>
                <a:srgbClr val="FF87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13F7165-0279-4F3D-A4AB-CB93F3373FB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100424"/>
      </p:ext>
    </p:extLst>
  </p:cSld>
  <p:clrMapOvr>
    <a:masterClrMapping/>
  </p:clrMapOvr>
  <p:transition advTm="240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ctrTitle" idx="4294967295"/>
          </p:nvPr>
        </p:nvSpPr>
        <p:spPr>
          <a:xfrm>
            <a:off x="1223682" y="0"/>
            <a:ext cx="5646254" cy="1075765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IN" sz="4000" dirty="0">
                <a:solidFill>
                  <a:srgbClr val="FF8700"/>
                </a:solidFill>
              </a:rPr>
              <a:t>AGENDA</a:t>
            </a:r>
            <a:endParaRPr lang="en" sz="4000" dirty="0">
              <a:solidFill>
                <a:srgbClr val="FF8700"/>
              </a:solidFill>
            </a:endParaRPr>
          </a:p>
        </p:txBody>
      </p:sp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sp>
        <p:nvSpPr>
          <p:cNvPr id="5" name="Shape 245">
            <a:extLst>
              <a:ext uri="{FF2B5EF4-FFF2-40B4-BE49-F238E27FC236}">
                <a16:creationId xmlns:a16="http://schemas.microsoft.com/office/drawing/2014/main" id="{EAF1DE7D-78AA-4C4E-9922-27AC739262BB}"/>
              </a:ext>
            </a:extLst>
          </p:cNvPr>
          <p:cNvSpPr/>
          <p:nvPr/>
        </p:nvSpPr>
        <p:spPr>
          <a:xfrm>
            <a:off x="242047" y="2053698"/>
            <a:ext cx="1670275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100" dirty="0">
              <a:solidFill>
                <a:schemeClr val="bg1"/>
              </a:solidFill>
              <a:latin typeface="Dosis" panose="020B0604020202020204" charset="0"/>
              <a:ea typeface="Roboto" panose="020B0604020202020204" charset="0"/>
              <a:cs typeface="DokChampa" panose="020B0604020202020204" pitchFamily="34" charset="-34"/>
              <a:sym typeface="Roboto"/>
            </a:endParaRPr>
          </a:p>
        </p:txBody>
      </p:sp>
      <p:sp>
        <p:nvSpPr>
          <p:cNvPr id="6" name="Shape 247">
            <a:extLst>
              <a:ext uri="{FF2B5EF4-FFF2-40B4-BE49-F238E27FC236}">
                <a16:creationId xmlns:a16="http://schemas.microsoft.com/office/drawing/2014/main" id="{82D8FA89-24F8-4E0A-984A-1494F7FCA8B5}"/>
              </a:ext>
            </a:extLst>
          </p:cNvPr>
          <p:cNvSpPr/>
          <p:nvPr/>
        </p:nvSpPr>
        <p:spPr>
          <a:xfrm>
            <a:off x="2086239" y="2053698"/>
            <a:ext cx="1609753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7" name="Shape 248">
            <a:extLst>
              <a:ext uri="{FF2B5EF4-FFF2-40B4-BE49-F238E27FC236}">
                <a16:creationId xmlns:a16="http://schemas.microsoft.com/office/drawing/2014/main" id="{F52C6847-E2AF-401A-9839-AE65554C34C1}"/>
              </a:ext>
            </a:extLst>
          </p:cNvPr>
          <p:cNvSpPr/>
          <p:nvPr/>
        </p:nvSpPr>
        <p:spPr>
          <a:xfrm>
            <a:off x="3863194" y="2053698"/>
            <a:ext cx="1609753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1800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8" name="Shape 247">
            <a:extLst>
              <a:ext uri="{FF2B5EF4-FFF2-40B4-BE49-F238E27FC236}">
                <a16:creationId xmlns:a16="http://schemas.microsoft.com/office/drawing/2014/main" id="{5286E4EF-F64F-406F-A64E-E07DBE2CE64F}"/>
              </a:ext>
            </a:extLst>
          </p:cNvPr>
          <p:cNvSpPr/>
          <p:nvPr/>
        </p:nvSpPr>
        <p:spPr>
          <a:xfrm>
            <a:off x="5686660" y="2053698"/>
            <a:ext cx="1670275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sz="1800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" name="Shape 248">
            <a:extLst>
              <a:ext uri="{FF2B5EF4-FFF2-40B4-BE49-F238E27FC236}">
                <a16:creationId xmlns:a16="http://schemas.microsoft.com/office/drawing/2014/main" id="{80CAD2BD-ECAF-4195-B316-314B3614FE2A}"/>
              </a:ext>
            </a:extLst>
          </p:cNvPr>
          <p:cNvSpPr/>
          <p:nvPr/>
        </p:nvSpPr>
        <p:spPr>
          <a:xfrm>
            <a:off x="7531575" y="2053698"/>
            <a:ext cx="1609753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endParaRPr lang="en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1" name="Shape 361">
            <a:extLst>
              <a:ext uri="{FF2B5EF4-FFF2-40B4-BE49-F238E27FC236}">
                <a16:creationId xmlns:a16="http://schemas.microsoft.com/office/drawing/2014/main" id="{131FF6B9-AB6A-4F25-AB7A-ECC6B46A8831}"/>
              </a:ext>
            </a:extLst>
          </p:cNvPr>
          <p:cNvGrpSpPr/>
          <p:nvPr/>
        </p:nvGrpSpPr>
        <p:grpSpPr>
          <a:xfrm>
            <a:off x="905743" y="2239812"/>
            <a:ext cx="342881" cy="418127"/>
            <a:chOff x="596350" y="929175"/>
            <a:chExt cx="407950" cy="497475"/>
          </a:xfrm>
        </p:grpSpPr>
        <p:sp>
          <p:nvSpPr>
            <p:cNvPr id="22" name="Shape 362">
              <a:extLst>
                <a:ext uri="{FF2B5EF4-FFF2-40B4-BE49-F238E27FC236}">
                  <a16:creationId xmlns:a16="http://schemas.microsoft.com/office/drawing/2014/main" id="{9FEFCDB5-DD6D-4B76-AA81-F5953A6BA6CB}"/>
                </a:ext>
              </a:extLst>
            </p:cNvPr>
            <p:cNvSpPr/>
            <p:nvPr/>
          </p:nvSpPr>
          <p:spPr>
            <a:xfrm>
              <a:off x="596350" y="953550"/>
              <a:ext cx="387250" cy="473100"/>
            </a:xfrm>
            <a:custGeom>
              <a:avLst/>
              <a:gdLst/>
              <a:ahLst/>
              <a:cxnLst/>
              <a:rect l="0" t="0" r="0" b="0"/>
              <a:pathLst>
                <a:path w="15490" h="18924" fill="none" extrusionOk="0">
                  <a:moveTo>
                    <a:pt x="15490" y="17828"/>
                  </a:moveTo>
                  <a:lnTo>
                    <a:pt x="15490" y="17828"/>
                  </a:lnTo>
                  <a:lnTo>
                    <a:pt x="15466" y="17998"/>
                  </a:lnTo>
                  <a:lnTo>
                    <a:pt x="15417" y="18169"/>
                  </a:lnTo>
                  <a:lnTo>
                    <a:pt x="15319" y="18364"/>
                  </a:lnTo>
                  <a:lnTo>
                    <a:pt x="15198" y="18534"/>
                  </a:lnTo>
                  <a:lnTo>
                    <a:pt x="15052" y="18680"/>
                  </a:lnTo>
                  <a:lnTo>
                    <a:pt x="14881" y="18802"/>
                  </a:lnTo>
                  <a:lnTo>
                    <a:pt x="14735" y="18900"/>
                  </a:lnTo>
                  <a:lnTo>
                    <a:pt x="14564" y="18924"/>
                  </a:lnTo>
                  <a:lnTo>
                    <a:pt x="1023" y="18924"/>
                  </a:lnTo>
                  <a:lnTo>
                    <a:pt x="1023" y="18924"/>
                  </a:lnTo>
                  <a:lnTo>
                    <a:pt x="853" y="18900"/>
                  </a:lnTo>
                  <a:lnTo>
                    <a:pt x="682" y="18802"/>
                  </a:lnTo>
                  <a:lnTo>
                    <a:pt x="512" y="18680"/>
                  </a:lnTo>
                  <a:lnTo>
                    <a:pt x="341" y="18534"/>
                  </a:lnTo>
                  <a:lnTo>
                    <a:pt x="219" y="18364"/>
                  </a:lnTo>
                  <a:lnTo>
                    <a:pt x="98" y="18169"/>
                  </a:lnTo>
                  <a:lnTo>
                    <a:pt x="25" y="17998"/>
                  </a:lnTo>
                  <a:lnTo>
                    <a:pt x="0" y="17828"/>
                  </a:lnTo>
                  <a:lnTo>
                    <a:pt x="0" y="877"/>
                  </a:lnTo>
                  <a:lnTo>
                    <a:pt x="0" y="877"/>
                  </a:lnTo>
                  <a:lnTo>
                    <a:pt x="25" y="706"/>
                  </a:lnTo>
                  <a:lnTo>
                    <a:pt x="98" y="560"/>
                  </a:lnTo>
                  <a:lnTo>
                    <a:pt x="195" y="414"/>
                  </a:lnTo>
                  <a:lnTo>
                    <a:pt x="341" y="268"/>
                  </a:lnTo>
                  <a:lnTo>
                    <a:pt x="487" y="171"/>
                  </a:lnTo>
                  <a:lnTo>
                    <a:pt x="658" y="73"/>
                  </a:lnTo>
                  <a:lnTo>
                    <a:pt x="828" y="24"/>
                  </a:lnTo>
                  <a:lnTo>
                    <a:pt x="974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" name="Shape 363">
              <a:extLst>
                <a:ext uri="{FF2B5EF4-FFF2-40B4-BE49-F238E27FC236}">
                  <a16:creationId xmlns:a16="http://schemas.microsoft.com/office/drawing/2014/main" id="{7A1A29D6-70E7-49B0-92FF-9FC7B303C684}"/>
                </a:ext>
              </a:extLst>
            </p:cNvPr>
            <p:cNvSpPr/>
            <p:nvPr/>
          </p:nvSpPr>
          <p:spPr>
            <a:xfrm>
              <a:off x="626775" y="929175"/>
              <a:ext cx="377525" cy="462775"/>
            </a:xfrm>
            <a:custGeom>
              <a:avLst/>
              <a:gdLst/>
              <a:ahLst/>
              <a:cxnLst/>
              <a:rect l="0" t="0" r="0" b="0"/>
              <a:pathLst>
                <a:path w="15101" h="18511" fill="none" extrusionOk="0">
                  <a:moveTo>
                    <a:pt x="15101" y="3362"/>
                  </a:moveTo>
                  <a:lnTo>
                    <a:pt x="15101" y="17731"/>
                  </a:lnTo>
                  <a:lnTo>
                    <a:pt x="15101" y="17731"/>
                  </a:lnTo>
                  <a:lnTo>
                    <a:pt x="15077" y="17877"/>
                  </a:lnTo>
                  <a:lnTo>
                    <a:pt x="15028" y="18024"/>
                  </a:lnTo>
                  <a:lnTo>
                    <a:pt x="14979" y="18145"/>
                  </a:lnTo>
                  <a:lnTo>
                    <a:pt x="14882" y="18267"/>
                  </a:lnTo>
                  <a:lnTo>
                    <a:pt x="14760" y="18365"/>
                  </a:lnTo>
                  <a:lnTo>
                    <a:pt x="14614" y="18438"/>
                  </a:lnTo>
                  <a:lnTo>
                    <a:pt x="14468" y="18486"/>
                  </a:lnTo>
                  <a:lnTo>
                    <a:pt x="14322" y="18511"/>
                  </a:lnTo>
                  <a:lnTo>
                    <a:pt x="780" y="18511"/>
                  </a:lnTo>
                  <a:lnTo>
                    <a:pt x="780" y="18511"/>
                  </a:lnTo>
                  <a:lnTo>
                    <a:pt x="634" y="18486"/>
                  </a:lnTo>
                  <a:lnTo>
                    <a:pt x="488" y="18438"/>
                  </a:lnTo>
                  <a:lnTo>
                    <a:pt x="342" y="18365"/>
                  </a:lnTo>
                  <a:lnTo>
                    <a:pt x="220" y="18267"/>
                  </a:lnTo>
                  <a:lnTo>
                    <a:pt x="123" y="18145"/>
                  </a:lnTo>
                  <a:lnTo>
                    <a:pt x="74" y="18024"/>
                  </a:lnTo>
                  <a:lnTo>
                    <a:pt x="25" y="17877"/>
                  </a:lnTo>
                  <a:lnTo>
                    <a:pt x="1" y="17731"/>
                  </a:lnTo>
                  <a:lnTo>
                    <a:pt x="1" y="780"/>
                  </a:lnTo>
                  <a:lnTo>
                    <a:pt x="1" y="780"/>
                  </a:lnTo>
                  <a:lnTo>
                    <a:pt x="25" y="610"/>
                  </a:lnTo>
                  <a:lnTo>
                    <a:pt x="74" y="464"/>
                  </a:lnTo>
                  <a:lnTo>
                    <a:pt x="123" y="342"/>
                  </a:lnTo>
                  <a:lnTo>
                    <a:pt x="220" y="220"/>
                  </a:lnTo>
                  <a:lnTo>
                    <a:pt x="342" y="123"/>
                  </a:lnTo>
                  <a:lnTo>
                    <a:pt x="488" y="50"/>
                  </a:lnTo>
                  <a:lnTo>
                    <a:pt x="634" y="1"/>
                  </a:lnTo>
                  <a:lnTo>
                    <a:pt x="780" y="1"/>
                  </a:lnTo>
                  <a:lnTo>
                    <a:pt x="1174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" name="Shape 364">
              <a:extLst>
                <a:ext uri="{FF2B5EF4-FFF2-40B4-BE49-F238E27FC236}">
                  <a16:creationId xmlns:a16="http://schemas.microsoft.com/office/drawing/2014/main" id="{D2843030-02C8-4365-AF71-08DA3B3E46FC}"/>
                </a:ext>
              </a:extLst>
            </p:cNvPr>
            <p:cNvSpPr/>
            <p:nvPr/>
          </p:nvSpPr>
          <p:spPr>
            <a:xfrm>
              <a:off x="688900" y="1256150"/>
              <a:ext cx="133975" cy="25"/>
            </a:xfrm>
            <a:custGeom>
              <a:avLst/>
              <a:gdLst/>
              <a:ahLst/>
              <a:cxnLst/>
              <a:rect l="0" t="0" r="0" b="0"/>
              <a:pathLst>
                <a:path w="5359" h="1" fill="none" extrusionOk="0">
                  <a:moveTo>
                    <a:pt x="5358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" name="Shape 365">
              <a:extLst>
                <a:ext uri="{FF2B5EF4-FFF2-40B4-BE49-F238E27FC236}">
                  <a16:creationId xmlns:a16="http://schemas.microsoft.com/office/drawing/2014/main" id="{A5895EA5-3456-4505-ADD3-187D77D8E295}"/>
                </a:ext>
              </a:extLst>
            </p:cNvPr>
            <p:cNvSpPr/>
            <p:nvPr/>
          </p:nvSpPr>
          <p:spPr>
            <a:xfrm>
              <a:off x="688900" y="12013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" name="Shape 366">
              <a:extLst>
                <a:ext uri="{FF2B5EF4-FFF2-40B4-BE49-F238E27FC236}">
                  <a16:creationId xmlns:a16="http://schemas.microsoft.com/office/drawing/2014/main" id="{883E20B4-D485-4008-B495-1195E6D31341}"/>
                </a:ext>
              </a:extLst>
            </p:cNvPr>
            <p:cNvSpPr/>
            <p:nvPr/>
          </p:nvSpPr>
          <p:spPr>
            <a:xfrm>
              <a:off x="688900" y="1145950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0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7" name="Shape 367">
              <a:extLst>
                <a:ext uri="{FF2B5EF4-FFF2-40B4-BE49-F238E27FC236}">
                  <a16:creationId xmlns:a16="http://schemas.microsoft.com/office/drawing/2014/main" id="{07D434FB-4C22-4122-AA75-988C593462DF}"/>
                </a:ext>
              </a:extLst>
            </p:cNvPr>
            <p:cNvSpPr/>
            <p:nvPr/>
          </p:nvSpPr>
          <p:spPr>
            <a:xfrm>
              <a:off x="688900" y="1090525"/>
              <a:ext cx="255750" cy="25"/>
            </a:xfrm>
            <a:custGeom>
              <a:avLst/>
              <a:gdLst/>
              <a:ahLst/>
              <a:cxnLst/>
              <a:rect l="0" t="0" r="0" b="0"/>
              <a:pathLst>
                <a:path w="10230" h="1" fill="none" extrusionOk="0">
                  <a:moveTo>
                    <a:pt x="10229" y="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8" name="Shape 368">
              <a:extLst>
                <a:ext uri="{FF2B5EF4-FFF2-40B4-BE49-F238E27FC236}">
                  <a16:creationId xmlns:a16="http://schemas.microsoft.com/office/drawing/2014/main" id="{E3E16EA6-ED17-4795-8FF0-5BB4CDC408EA}"/>
                </a:ext>
              </a:extLst>
            </p:cNvPr>
            <p:cNvSpPr/>
            <p:nvPr/>
          </p:nvSpPr>
          <p:spPr>
            <a:xfrm>
              <a:off x="920250" y="929175"/>
              <a:ext cx="84050" cy="84050"/>
            </a:xfrm>
            <a:custGeom>
              <a:avLst/>
              <a:gdLst/>
              <a:ahLst/>
              <a:cxnLst/>
              <a:rect l="0" t="0" r="0" b="0"/>
              <a:pathLst>
                <a:path w="3362" h="3362" fill="none" extrusionOk="0">
                  <a:moveTo>
                    <a:pt x="1" y="2582"/>
                  </a:moveTo>
                  <a:lnTo>
                    <a:pt x="1" y="1"/>
                  </a:lnTo>
                  <a:lnTo>
                    <a:pt x="3362" y="3362"/>
                  </a:lnTo>
                  <a:lnTo>
                    <a:pt x="780" y="3362"/>
                  </a:lnTo>
                  <a:lnTo>
                    <a:pt x="780" y="3362"/>
                  </a:lnTo>
                  <a:lnTo>
                    <a:pt x="610" y="3337"/>
                  </a:lnTo>
                  <a:lnTo>
                    <a:pt x="464" y="3289"/>
                  </a:lnTo>
                  <a:lnTo>
                    <a:pt x="342" y="3216"/>
                  </a:lnTo>
                  <a:lnTo>
                    <a:pt x="220" y="3118"/>
                  </a:lnTo>
                  <a:lnTo>
                    <a:pt x="123" y="3021"/>
                  </a:lnTo>
                  <a:lnTo>
                    <a:pt x="50" y="2875"/>
                  </a:lnTo>
                  <a:lnTo>
                    <a:pt x="1" y="2729"/>
                  </a:lnTo>
                  <a:lnTo>
                    <a:pt x="1" y="2582"/>
                  </a:lnTo>
                  <a:lnTo>
                    <a:pt x="1" y="258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E73AF8B-6E0E-419F-92F8-F5F64BBB268E}"/>
              </a:ext>
            </a:extLst>
          </p:cNvPr>
          <p:cNvSpPr txBox="1"/>
          <p:nvPr/>
        </p:nvSpPr>
        <p:spPr>
          <a:xfrm>
            <a:off x="242047" y="2973325"/>
            <a:ext cx="1670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  <a:ea typeface="Roboto" panose="020B0604020202020204" charset="0"/>
                <a:cs typeface="DokChampa" panose="020B0604020202020204" pitchFamily="34" charset="-34"/>
                <a:sym typeface="Roboto"/>
              </a:rPr>
              <a:t>OBJECTIVE</a:t>
            </a:r>
            <a:endParaRPr lang="en-IN" dirty="0"/>
          </a:p>
        </p:txBody>
      </p:sp>
      <p:grpSp>
        <p:nvGrpSpPr>
          <p:cNvPr id="30" name="Shape 490">
            <a:extLst>
              <a:ext uri="{FF2B5EF4-FFF2-40B4-BE49-F238E27FC236}">
                <a16:creationId xmlns:a16="http://schemas.microsoft.com/office/drawing/2014/main" id="{34636073-FB62-4900-9E05-E6902975D223}"/>
              </a:ext>
            </a:extLst>
          </p:cNvPr>
          <p:cNvGrpSpPr/>
          <p:nvPr/>
        </p:nvGrpSpPr>
        <p:grpSpPr>
          <a:xfrm>
            <a:off x="2719978" y="2278706"/>
            <a:ext cx="342881" cy="350068"/>
            <a:chOff x="3951850" y="2985350"/>
            <a:chExt cx="407950" cy="416500"/>
          </a:xfrm>
        </p:grpSpPr>
        <p:sp>
          <p:nvSpPr>
            <p:cNvPr id="31" name="Shape 491">
              <a:extLst>
                <a:ext uri="{FF2B5EF4-FFF2-40B4-BE49-F238E27FC236}">
                  <a16:creationId xmlns:a16="http://schemas.microsoft.com/office/drawing/2014/main" id="{6AD8FD93-3874-48C2-BEB1-7C6EEED8D8C6}"/>
                </a:ext>
              </a:extLst>
            </p:cNvPr>
            <p:cNvSpPr/>
            <p:nvPr/>
          </p:nvSpPr>
          <p:spPr>
            <a:xfrm>
              <a:off x="3951850" y="2985350"/>
              <a:ext cx="314800" cy="314825"/>
            </a:xfrm>
            <a:custGeom>
              <a:avLst/>
              <a:gdLst/>
              <a:ahLst/>
              <a:cxnLst/>
              <a:rect l="0" t="0" r="0" b="0"/>
              <a:pathLst>
                <a:path w="12592" h="12593" fill="none" extrusionOk="0">
                  <a:moveTo>
                    <a:pt x="6284" y="1"/>
                  </a:moveTo>
                  <a:lnTo>
                    <a:pt x="6284" y="1"/>
                  </a:lnTo>
                  <a:lnTo>
                    <a:pt x="5967" y="25"/>
                  </a:lnTo>
                  <a:lnTo>
                    <a:pt x="5651" y="49"/>
                  </a:lnTo>
                  <a:lnTo>
                    <a:pt x="5334" y="74"/>
                  </a:lnTo>
                  <a:lnTo>
                    <a:pt x="5017" y="147"/>
                  </a:lnTo>
                  <a:lnTo>
                    <a:pt x="4725" y="220"/>
                  </a:lnTo>
                  <a:lnTo>
                    <a:pt x="4433" y="293"/>
                  </a:lnTo>
                  <a:lnTo>
                    <a:pt x="4141" y="390"/>
                  </a:lnTo>
                  <a:lnTo>
                    <a:pt x="3848" y="512"/>
                  </a:lnTo>
                  <a:lnTo>
                    <a:pt x="3556" y="634"/>
                  </a:lnTo>
                  <a:lnTo>
                    <a:pt x="3288" y="780"/>
                  </a:lnTo>
                  <a:lnTo>
                    <a:pt x="3020" y="926"/>
                  </a:lnTo>
                  <a:lnTo>
                    <a:pt x="2777" y="1072"/>
                  </a:lnTo>
                  <a:lnTo>
                    <a:pt x="2290" y="1437"/>
                  </a:lnTo>
                  <a:lnTo>
                    <a:pt x="1851" y="1852"/>
                  </a:lnTo>
                  <a:lnTo>
                    <a:pt x="1437" y="2290"/>
                  </a:lnTo>
                  <a:lnTo>
                    <a:pt x="1072" y="2777"/>
                  </a:lnTo>
                  <a:lnTo>
                    <a:pt x="901" y="3045"/>
                  </a:lnTo>
                  <a:lnTo>
                    <a:pt x="755" y="3313"/>
                  </a:lnTo>
                  <a:lnTo>
                    <a:pt x="609" y="3581"/>
                  </a:lnTo>
                  <a:lnTo>
                    <a:pt x="487" y="3849"/>
                  </a:lnTo>
                  <a:lnTo>
                    <a:pt x="390" y="4141"/>
                  </a:lnTo>
                  <a:lnTo>
                    <a:pt x="292" y="4433"/>
                  </a:lnTo>
                  <a:lnTo>
                    <a:pt x="195" y="4725"/>
                  </a:lnTo>
                  <a:lnTo>
                    <a:pt x="122" y="5042"/>
                  </a:lnTo>
                  <a:lnTo>
                    <a:pt x="73" y="5334"/>
                  </a:lnTo>
                  <a:lnTo>
                    <a:pt x="25" y="5651"/>
                  </a:lnTo>
                  <a:lnTo>
                    <a:pt x="0" y="5968"/>
                  </a:lnTo>
                  <a:lnTo>
                    <a:pt x="0" y="6308"/>
                  </a:lnTo>
                  <a:lnTo>
                    <a:pt x="0" y="6308"/>
                  </a:lnTo>
                  <a:lnTo>
                    <a:pt x="0" y="6625"/>
                  </a:lnTo>
                  <a:lnTo>
                    <a:pt x="25" y="6942"/>
                  </a:lnTo>
                  <a:lnTo>
                    <a:pt x="73" y="7258"/>
                  </a:lnTo>
                  <a:lnTo>
                    <a:pt x="122" y="7575"/>
                  </a:lnTo>
                  <a:lnTo>
                    <a:pt x="195" y="7867"/>
                  </a:lnTo>
                  <a:lnTo>
                    <a:pt x="292" y="8184"/>
                  </a:lnTo>
                  <a:lnTo>
                    <a:pt x="390" y="8476"/>
                  </a:lnTo>
                  <a:lnTo>
                    <a:pt x="487" y="8744"/>
                  </a:lnTo>
                  <a:lnTo>
                    <a:pt x="609" y="9036"/>
                  </a:lnTo>
                  <a:lnTo>
                    <a:pt x="755" y="9304"/>
                  </a:lnTo>
                  <a:lnTo>
                    <a:pt x="901" y="9572"/>
                  </a:lnTo>
                  <a:lnTo>
                    <a:pt x="1072" y="9816"/>
                  </a:lnTo>
                  <a:lnTo>
                    <a:pt x="1437" y="10303"/>
                  </a:lnTo>
                  <a:lnTo>
                    <a:pt x="1851" y="10741"/>
                  </a:lnTo>
                  <a:lnTo>
                    <a:pt x="2290" y="11155"/>
                  </a:lnTo>
                  <a:lnTo>
                    <a:pt x="2777" y="11520"/>
                  </a:lnTo>
                  <a:lnTo>
                    <a:pt x="3020" y="11691"/>
                  </a:lnTo>
                  <a:lnTo>
                    <a:pt x="3288" y="11837"/>
                  </a:lnTo>
                  <a:lnTo>
                    <a:pt x="3556" y="11983"/>
                  </a:lnTo>
                  <a:lnTo>
                    <a:pt x="3848" y="12105"/>
                  </a:lnTo>
                  <a:lnTo>
                    <a:pt x="4141" y="12202"/>
                  </a:lnTo>
                  <a:lnTo>
                    <a:pt x="4433" y="12300"/>
                  </a:lnTo>
                  <a:lnTo>
                    <a:pt x="4725" y="12397"/>
                  </a:lnTo>
                  <a:lnTo>
                    <a:pt x="5017" y="12470"/>
                  </a:lnTo>
                  <a:lnTo>
                    <a:pt x="5334" y="12519"/>
                  </a:lnTo>
                  <a:lnTo>
                    <a:pt x="5651" y="12568"/>
                  </a:lnTo>
                  <a:lnTo>
                    <a:pt x="5967" y="12592"/>
                  </a:lnTo>
                  <a:lnTo>
                    <a:pt x="6284" y="12592"/>
                  </a:lnTo>
                  <a:lnTo>
                    <a:pt x="6284" y="12592"/>
                  </a:lnTo>
                  <a:lnTo>
                    <a:pt x="6625" y="12592"/>
                  </a:lnTo>
                  <a:lnTo>
                    <a:pt x="6941" y="12568"/>
                  </a:lnTo>
                  <a:lnTo>
                    <a:pt x="7258" y="12519"/>
                  </a:lnTo>
                  <a:lnTo>
                    <a:pt x="7550" y="12470"/>
                  </a:lnTo>
                  <a:lnTo>
                    <a:pt x="7867" y="12397"/>
                  </a:lnTo>
                  <a:lnTo>
                    <a:pt x="8159" y="12300"/>
                  </a:lnTo>
                  <a:lnTo>
                    <a:pt x="8451" y="12202"/>
                  </a:lnTo>
                  <a:lnTo>
                    <a:pt x="8744" y="12105"/>
                  </a:lnTo>
                  <a:lnTo>
                    <a:pt x="9012" y="11983"/>
                  </a:lnTo>
                  <a:lnTo>
                    <a:pt x="9279" y="11837"/>
                  </a:lnTo>
                  <a:lnTo>
                    <a:pt x="9547" y="11691"/>
                  </a:lnTo>
                  <a:lnTo>
                    <a:pt x="9815" y="11520"/>
                  </a:lnTo>
                  <a:lnTo>
                    <a:pt x="10302" y="11155"/>
                  </a:lnTo>
                  <a:lnTo>
                    <a:pt x="10741" y="10741"/>
                  </a:lnTo>
                  <a:lnTo>
                    <a:pt x="11155" y="10303"/>
                  </a:lnTo>
                  <a:lnTo>
                    <a:pt x="11520" y="9816"/>
                  </a:lnTo>
                  <a:lnTo>
                    <a:pt x="11666" y="9572"/>
                  </a:lnTo>
                  <a:lnTo>
                    <a:pt x="11812" y="9304"/>
                  </a:lnTo>
                  <a:lnTo>
                    <a:pt x="11958" y="9036"/>
                  </a:lnTo>
                  <a:lnTo>
                    <a:pt x="12080" y="8744"/>
                  </a:lnTo>
                  <a:lnTo>
                    <a:pt x="12202" y="8476"/>
                  </a:lnTo>
                  <a:lnTo>
                    <a:pt x="12299" y="8184"/>
                  </a:lnTo>
                  <a:lnTo>
                    <a:pt x="12397" y="7867"/>
                  </a:lnTo>
                  <a:lnTo>
                    <a:pt x="12446" y="7575"/>
                  </a:lnTo>
                  <a:lnTo>
                    <a:pt x="12519" y="7258"/>
                  </a:lnTo>
                  <a:lnTo>
                    <a:pt x="12543" y="6942"/>
                  </a:lnTo>
                  <a:lnTo>
                    <a:pt x="12567" y="6625"/>
                  </a:lnTo>
                  <a:lnTo>
                    <a:pt x="12592" y="6308"/>
                  </a:lnTo>
                  <a:lnTo>
                    <a:pt x="12592" y="6308"/>
                  </a:lnTo>
                  <a:lnTo>
                    <a:pt x="12567" y="5968"/>
                  </a:lnTo>
                  <a:lnTo>
                    <a:pt x="12543" y="5651"/>
                  </a:lnTo>
                  <a:lnTo>
                    <a:pt x="12519" y="5334"/>
                  </a:lnTo>
                  <a:lnTo>
                    <a:pt x="12446" y="5042"/>
                  </a:lnTo>
                  <a:lnTo>
                    <a:pt x="12397" y="4725"/>
                  </a:lnTo>
                  <a:lnTo>
                    <a:pt x="12299" y="4433"/>
                  </a:lnTo>
                  <a:lnTo>
                    <a:pt x="12202" y="4141"/>
                  </a:lnTo>
                  <a:lnTo>
                    <a:pt x="12080" y="3849"/>
                  </a:lnTo>
                  <a:lnTo>
                    <a:pt x="11958" y="3581"/>
                  </a:lnTo>
                  <a:lnTo>
                    <a:pt x="11812" y="3313"/>
                  </a:lnTo>
                  <a:lnTo>
                    <a:pt x="11666" y="3045"/>
                  </a:lnTo>
                  <a:lnTo>
                    <a:pt x="11520" y="2777"/>
                  </a:lnTo>
                  <a:lnTo>
                    <a:pt x="11155" y="2290"/>
                  </a:lnTo>
                  <a:lnTo>
                    <a:pt x="10741" y="1852"/>
                  </a:lnTo>
                  <a:lnTo>
                    <a:pt x="10302" y="1437"/>
                  </a:lnTo>
                  <a:lnTo>
                    <a:pt x="9815" y="1072"/>
                  </a:lnTo>
                  <a:lnTo>
                    <a:pt x="9547" y="926"/>
                  </a:lnTo>
                  <a:lnTo>
                    <a:pt x="9279" y="780"/>
                  </a:lnTo>
                  <a:lnTo>
                    <a:pt x="9012" y="634"/>
                  </a:lnTo>
                  <a:lnTo>
                    <a:pt x="8744" y="512"/>
                  </a:lnTo>
                  <a:lnTo>
                    <a:pt x="8451" y="390"/>
                  </a:lnTo>
                  <a:lnTo>
                    <a:pt x="8159" y="293"/>
                  </a:lnTo>
                  <a:lnTo>
                    <a:pt x="7867" y="220"/>
                  </a:lnTo>
                  <a:lnTo>
                    <a:pt x="7550" y="147"/>
                  </a:lnTo>
                  <a:lnTo>
                    <a:pt x="7258" y="74"/>
                  </a:lnTo>
                  <a:lnTo>
                    <a:pt x="6941" y="49"/>
                  </a:lnTo>
                  <a:lnTo>
                    <a:pt x="6625" y="25"/>
                  </a:lnTo>
                  <a:lnTo>
                    <a:pt x="6284" y="1"/>
                  </a:lnTo>
                  <a:lnTo>
                    <a:pt x="6284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492">
              <a:extLst>
                <a:ext uri="{FF2B5EF4-FFF2-40B4-BE49-F238E27FC236}">
                  <a16:creationId xmlns:a16="http://schemas.microsoft.com/office/drawing/2014/main" id="{EE192281-BD28-4C46-993B-62ABCDB2497E}"/>
                </a:ext>
              </a:extLst>
            </p:cNvPr>
            <p:cNvSpPr/>
            <p:nvPr/>
          </p:nvSpPr>
          <p:spPr>
            <a:xfrm>
              <a:off x="3988375" y="3021875"/>
              <a:ext cx="241750" cy="241750"/>
            </a:xfrm>
            <a:custGeom>
              <a:avLst/>
              <a:gdLst/>
              <a:ahLst/>
              <a:cxnLst/>
              <a:rect l="0" t="0" r="0" b="0"/>
              <a:pathLst>
                <a:path w="9670" h="9670" fill="none" extrusionOk="0">
                  <a:moveTo>
                    <a:pt x="4823" y="1"/>
                  </a:moveTo>
                  <a:lnTo>
                    <a:pt x="4823" y="1"/>
                  </a:lnTo>
                  <a:lnTo>
                    <a:pt x="4336" y="25"/>
                  </a:lnTo>
                  <a:lnTo>
                    <a:pt x="3849" y="98"/>
                  </a:lnTo>
                  <a:lnTo>
                    <a:pt x="3386" y="220"/>
                  </a:lnTo>
                  <a:lnTo>
                    <a:pt x="2947" y="391"/>
                  </a:lnTo>
                  <a:lnTo>
                    <a:pt x="2533" y="585"/>
                  </a:lnTo>
                  <a:lnTo>
                    <a:pt x="2144" y="829"/>
                  </a:lnTo>
                  <a:lnTo>
                    <a:pt x="1754" y="1121"/>
                  </a:lnTo>
                  <a:lnTo>
                    <a:pt x="1413" y="1438"/>
                  </a:lnTo>
                  <a:lnTo>
                    <a:pt x="1096" y="1779"/>
                  </a:lnTo>
                  <a:lnTo>
                    <a:pt x="829" y="2144"/>
                  </a:lnTo>
                  <a:lnTo>
                    <a:pt x="585" y="2534"/>
                  </a:lnTo>
                  <a:lnTo>
                    <a:pt x="390" y="2972"/>
                  </a:lnTo>
                  <a:lnTo>
                    <a:pt x="220" y="3411"/>
                  </a:lnTo>
                  <a:lnTo>
                    <a:pt x="98" y="3873"/>
                  </a:lnTo>
                  <a:lnTo>
                    <a:pt x="25" y="4336"/>
                  </a:lnTo>
                  <a:lnTo>
                    <a:pt x="1" y="4847"/>
                  </a:lnTo>
                  <a:lnTo>
                    <a:pt x="1" y="4847"/>
                  </a:lnTo>
                  <a:lnTo>
                    <a:pt x="25" y="5335"/>
                  </a:lnTo>
                  <a:lnTo>
                    <a:pt x="98" y="5822"/>
                  </a:lnTo>
                  <a:lnTo>
                    <a:pt x="220" y="6284"/>
                  </a:lnTo>
                  <a:lnTo>
                    <a:pt x="390" y="6723"/>
                  </a:lnTo>
                  <a:lnTo>
                    <a:pt x="585" y="7137"/>
                  </a:lnTo>
                  <a:lnTo>
                    <a:pt x="829" y="7527"/>
                  </a:lnTo>
                  <a:lnTo>
                    <a:pt x="1096" y="7916"/>
                  </a:lnTo>
                  <a:lnTo>
                    <a:pt x="1413" y="8257"/>
                  </a:lnTo>
                  <a:lnTo>
                    <a:pt x="1754" y="8574"/>
                  </a:lnTo>
                  <a:lnTo>
                    <a:pt x="2144" y="8842"/>
                  </a:lnTo>
                  <a:lnTo>
                    <a:pt x="2533" y="9085"/>
                  </a:lnTo>
                  <a:lnTo>
                    <a:pt x="2947" y="9280"/>
                  </a:lnTo>
                  <a:lnTo>
                    <a:pt x="3386" y="9451"/>
                  </a:lnTo>
                  <a:lnTo>
                    <a:pt x="3849" y="9572"/>
                  </a:lnTo>
                  <a:lnTo>
                    <a:pt x="4336" y="9645"/>
                  </a:lnTo>
                  <a:lnTo>
                    <a:pt x="4823" y="9670"/>
                  </a:lnTo>
                  <a:lnTo>
                    <a:pt x="4823" y="9670"/>
                  </a:lnTo>
                  <a:lnTo>
                    <a:pt x="5334" y="9645"/>
                  </a:lnTo>
                  <a:lnTo>
                    <a:pt x="5797" y="9572"/>
                  </a:lnTo>
                  <a:lnTo>
                    <a:pt x="6260" y="9451"/>
                  </a:lnTo>
                  <a:lnTo>
                    <a:pt x="6698" y="9280"/>
                  </a:lnTo>
                  <a:lnTo>
                    <a:pt x="7136" y="9085"/>
                  </a:lnTo>
                  <a:lnTo>
                    <a:pt x="7526" y="8842"/>
                  </a:lnTo>
                  <a:lnTo>
                    <a:pt x="7892" y="8574"/>
                  </a:lnTo>
                  <a:lnTo>
                    <a:pt x="8232" y="8257"/>
                  </a:lnTo>
                  <a:lnTo>
                    <a:pt x="8549" y="7916"/>
                  </a:lnTo>
                  <a:lnTo>
                    <a:pt x="8841" y="7527"/>
                  </a:lnTo>
                  <a:lnTo>
                    <a:pt x="9085" y="7137"/>
                  </a:lnTo>
                  <a:lnTo>
                    <a:pt x="9280" y="6723"/>
                  </a:lnTo>
                  <a:lnTo>
                    <a:pt x="9450" y="6284"/>
                  </a:lnTo>
                  <a:lnTo>
                    <a:pt x="9572" y="5822"/>
                  </a:lnTo>
                  <a:lnTo>
                    <a:pt x="9645" y="5335"/>
                  </a:lnTo>
                  <a:lnTo>
                    <a:pt x="9669" y="4847"/>
                  </a:lnTo>
                  <a:lnTo>
                    <a:pt x="9669" y="4847"/>
                  </a:lnTo>
                  <a:lnTo>
                    <a:pt x="9645" y="4336"/>
                  </a:lnTo>
                  <a:lnTo>
                    <a:pt x="9572" y="3873"/>
                  </a:lnTo>
                  <a:lnTo>
                    <a:pt x="9450" y="3411"/>
                  </a:lnTo>
                  <a:lnTo>
                    <a:pt x="9280" y="2972"/>
                  </a:lnTo>
                  <a:lnTo>
                    <a:pt x="9085" y="2534"/>
                  </a:lnTo>
                  <a:lnTo>
                    <a:pt x="8841" y="2144"/>
                  </a:lnTo>
                  <a:lnTo>
                    <a:pt x="8549" y="1779"/>
                  </a:lnTo>
                  <a:lnTo>
                    <a:pt x="8232" y="1438"/>
                  </a:lnTo>
                  <a:lnTo>
                    <a:pt x="7892" y="1121"/>
                  </a:lnTo>
                  <a:lnTo>
                    <a:pt x="7526" y="829"/>
                  </a:lnTo>
                  <a:lnTo>
                    <a:pt x="7136" y="585"/>
                  </a:lnTo>
                  <a:lnTo>
                    <a:pt x="6698" y="391"/>
                  </a:lnTo>
                  <a:lnTo>
                    <a:pt x="6260" y="220"/>
                  </a:lnTo>
                  <a:lnTo>
                    <a:pt x="5797" y="98"/>
                  </a:lnTo>
                  <a:lnTo>
                    <a:pt x="5334" y="25"/>
                  </a:lnTo>
                  <a:lnTo>
                    <a:pt x="4823" y="1"/>
                  </a:lnTo>
                  <a:lnTo>
                    <a:pt x="4823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" name="Shape 493">
              <a:extLst>
                <a:ext uri="{FF2B5EF4-FFF2-40B4-BE49-F238E27FC236}">
                  <a16:creationId xmlns:a16="http://schemas.microsoft.com/office/drawing/2014/main" id="{97D1A9DD-F965-4E1D-B298-ABAB405C0B25}"/>
                </a:ext>
              </a:extLst>
            </p:cNvPr>
            <p:cNvSpPr/>
            <p:nvPr/>
          </p:nvSpPr>
          <p:spPr>
            <a:xfrm>
              <a:off x="4024300" y="3058425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0" y="3385"/>
                  </a:moveTo>
                  <a:lnTo>
                    <a:pt x="0" y="3385"/>
                  </a:lnTo>
                  <a:lnTo>
                    <a:pt x="25" y="3020"/>
                  </a:lnTo>
                  <a:lnTo>
                    <a:pt x="74" y="2704"/>
                  </a:lnTo>
                  <a:lnTo>
                    <a:pt x="147" y="2363"/>
                  </a:lnTo>
                  <a:lnTo>
                    <a:pt x="268" y="2070"/>
                  </a:lnTo>
                  <a:lnTo>
                    <a:pt x="414" y="1754"/>
                  </a:lnTo>
                  <a:lnTo>
                    <a:pt x="585" y="1486"/>
                  </a:lnTo>
                  <a:lnTo>
                    <a:pt x="780" y="1218"/>
                  </a:lnTo>
                  <a:lnTo>
                    <a:pt x="999" y="974"/>
                  </a:lnTo>
                  <a:lnTo>
                    <a:pt x="1243" y="755"/>
                  </a:lnTo>
                  <a:lnTo>
                    <a:pt x="1510" y="560"/>
                  </a:lnTo>
                  <a:lnTo>
                    <a:pt x="1778" y="390"/>
                  </a:lnTo>
                  <a:lnTo>
                    <a:pt x="2071" y="244"/>
                  </a:lnTo>
                  <a:lnTo>
                    <a:pt x="2387" y="146"/>
                  </a:lnTo>
                  <a:lnTo>
                    <a:pt x="2704" y="49"/>
                  </a:lnTo>
                  <a:lnTo>
                    <a:pt x="3045" y="0"/>
                  </a:lnTo>
                  <a:lnTo>
                    <a:pt x="3386" y="0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" name="Shape 494">
              <a:extLst>
                <a:ext uri="{FF2B5EF4-FFF2-40B4-BE49-F238E27FC236}">
                  <a16:creationId xmlns:a16="http://schemas.microsoft.com/office/drawing/2014/main" id="{7755A65F-AB92-4DC5-8BBF-BE134B9A0834}"/>
                </a:ext>
              </a:extLst>
            </p:cNvPr>
            <p:cNvSpPr/>
            <p:nvPr/>
          </p:nvSpPr>
          <p:spPr>
            <a:xfrm>
              <a:off x="4205750" y="3248375"/>
              <a:ext cx="154050" cy="153475"/>
            </a:xfrm>
            <a:custGeom>
              <a:avLst/>
              <a:gdLst/>
              <a:ahLst/>
              <a:cxnLst/>
              <a:rect l="0" t="0" r="0" b="0"/>
              <a:pathLst>
                <a:path w="6162" h="6139" fill="none" extrusionOk="0">
                  <a:moveTo>
                    <a:pt x="0" y="1024"/>
                  </a:moveTo>
                  <a:lnTo>
                    <a:pt x="4969" y="5992"/>
                  </a:lnTo>
                  <a:lnTo>
                    <a:pt x="4969" y="5992"/>
                  </a:lnTo>
                  <a:lnTo>
                    <a:pt x="5042" y="6041"/>
                  </a:lnTo>
                  <a:lnTo>
                    <a:pt x="5115" y="6090"/>
                  </a:lnTo>
                  <a:lnTo>
                    <a:pt x="5212" y="6114"/>
                  </a:lnTo>
                  <a:lnTo>
                    <a:pt x="5310" y="6138"/>
                  </a:lnTo>
                  <a:lnTo>
                    <a:pt x="5407" y="6114"/>
                  </a:lnTo>
                  <a:lnTo>
                    <a:pt x="5480" y="6090"/>
                  </a:lnTo>
                  <a:lnTo>
                    <a:pt x="5577" y="6041"/>
                  </a:lnTo>
                  <a:lnTo>
                    <a:pt x="5651" y="5992"/>
                  </a:lnTo>
                  <a:lnTo>
                    <a:pt x="6016" y="5627"/>
                  </a:lnTo>
                  <a:lnTo>
                    <a:pt x="6016" y="5627"/>
                  </a:lnTo>
                  <a:lnTo>
                    <a:pt x="6089" y="5554"/>
                  </a:lnTo>
                  <a:lnTo>
                    <a:pt x="6138" y="5456"/>
                  </a:lnTo>
                  <a:lnTo>
                    <a:pt x="6162" y="5359"/>
                  </a:lnTo>
                  <a:lnTo>
                    <a:pt x="6162" y="5286"/>
                  </a:lnTo>
                  <a:lnTo>
                    <a:pt x="6162" y="5188"/>
                  </a:lnTo>
                  <a:lnTo>
                    <a:pt x="6138" y="5091"/>
                  </a:lnTo>
                  <a:lnTo>
                    <a:pt x="6089" y="5018"/>
                  </a:lnTo>
                  <a:lnTo>
                    <a:pt x="6016" y="4921"/>
                  </a:lnTo>
                  <a:lnTo>
                    <a:pt x="1072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C4FB39A8-AA9D-446C-A0D5-CF766D3B9DD9}"/>
              </a:ext>
            </a:extLst>
          </p:cNvPr>
          <p:cNvSpPr txBox="1"/>
          <p:nvPr/>
        </p:nvSpPr>
        <p:spPr>
          <a:xfrm>
            <a:off x="2086239" y="2973326"/>
            <a:ext cx="16097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BACKGROUND STUDY</a:t>
            </a:r>
            <a:endParaRPr lang="en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06DC0F4-F480-462B-BE38-E1C5882E6047}"/>
              </a:ext>
            </a:extLst>
          </p:cNvPr>
          <p:cNvSpPr txBox="1"/>
          <p:nvPr/>
        </p:nvSpPr>
        <p:spPr>
          <a:xfrm>
            <a:off x="3869909" y="2973326"/>
            <a:ext cx="1609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DATASET</a:t>
            </a:r>
            <a:endParaRPr lang="en-IN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0D027A33-1390-4A4E-B0E5-3B18E6DD7FD4}"/>
              </a:ext>
            </a:extLst>
          </p:cNvPr>
          <p:cNvSpPr txBox="1"/>
          <p:nvPr/>
        </p:nvSpPr>
        <p:spPr>
          <a:xfrm>
            <a:off x="5653579" y="2973325"/>
            <a:ext cx="160975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METHODOLOGY</a:t>
            </a:r>
            <a:endParaRPr lang="en-IN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BB36442-A509-4643-B2CA-3042A8D71EEC}"/>
              </a:ext>
            </a:extLst>
          </p:cNvPr>
          <p:cNvSpPr txBox="1"/>
          <p:nvPr/>
        </p:nvSpPr>
        <p:spPr>
          <a:xfrm>
            <a:off x="7531575" y="2974095"/>
            <a:ext cx="161242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charset="0"/>
              </a:rPr>
              <a:t> RESULTS AND DISCUSSION</a:t>
            </a:r>
            <a:endParaRPr lang="en" dirty="0">
              <a:solidFill>
                <a:schemeClr val="bg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45" name="Shape 421">
            <a:extLst>
              <a:ext uri="{FF2B5EF4-FFF2-40B4-BE49-F238E27FC236}">
                <a16:creationId xmlns:a16="http://schemas.microsoft.com/office/drawing/2014/main" id="{99777994-FEF8-4755-BC4D-491EBBBBF1D6}"/>
              </a:ext>
            </a:extLst>
          </p:cNvPr>
          <p:cNvGrpSpPr/>
          <p:nvPr/>
        </p:nvGrpSpPr>
        <p:grpSpPr>
          <a:xfrm>
            <a:off x="8162548" y="2252083"/>
            <a:ext cx="359271" cy="376691"/>
            <a:chOff x="5961125" y="1623900"/>
            <a:chExt cx="427450" cy="448175"/>
          </a:xfrm>
        </p:grpSpPr>
        <p:sp>
          <p:nvSpPr>
            <p:cNvPr id="46" name="Shape 422">
              <a:extLst>
                <a:ext uri="{FF2B5EF4-FFF2-40B4-BE49-F238E27FC236}">
                  <a16:creationId xmlns:a16="http://schemas.microsoft.com/office/drawing/2014/main" id="{2870ADE6-43F3-4CE3-9BE8-EF848F54D4A5}"/>
                </a:ext>
              </a:extLst>
            </p:cNvPr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0" t="0" r="0" b="0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" name="Shape 423">
              <a:extLst>
                <a:ext uri="{FF2B5EF4-FFF2-40B4-BE49-F238E27FC236}">
                  <a16:creationId xmlns:a16="http://schemas.microsoft.com/office/drawing/2014/main" id="{12B5890C-8C62-447A-9922-5F2E2F462D39}"/>
                </a:ext>
              </a:extLst>
            </p:cNvPr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0" t="0" r="0" b="0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8" name="Shape 424">
              <a:extLst>
                <a:ext uri="{FF2B5EF4-FFF2-40B4-BE49-F238E27FC236}">
                  <a16:creationId xmlns:a16="http://schemas.microsoft.com/office/drawing/2014/main" id="{3EBC05A7-A056-4F34-B8C8-397BB42EECB9}"/>
                </a:ext>
              </a:extLst>
            </p:cNvPr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0" t="0" r="0" b="0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9" name="Shape 425">
              <a:extLst>
                <a:ext uri="{FF2B5EF4-FFF2-40B4-BE49-F238E27FC236}">
                  <a16:creationId xmlns:a16="http://schemas.microsoft.com/office/drawing/2014/main" id="{0F03D36D-DB1C-412B-BDE3-F7393D7B4F1D}"/>
                </a:ext>
              </a:extLst>
            </p:cNvPr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0" t="0" r="0" b="0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0" name="Shape 426">
              <a:extLst>
                <a:ext uri="{FF2B5EF4-FFF2-40B4-BE49-F238E27FC236}">
                  <a16:creationId xmlns:a16="http://schemas.microsoft.com/office/drawing/2014/main" id="{4D8EB93F-D8AC-4E76-AC0B-EF4E4E2980AF}"/>
                </a:ext>
              </a:extLst>
            </p:cNvPr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0" t="0" r="0" b="0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1" name="Shape 427">
              <a:extLst>
                <a:ext uri="{FF2B5EF4-FFF2-40B4-BE49-F238E27FC236}">
                  <a16:creationId xmlns:a16="http://schemas.microsoft.com/office/drawing/2014/main" id="{BDA32822-0F9A-49FC-9B29-6AA14A944A6E}"/>
                </a:ext>
              </a:extLst>
            </p:cNvPr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0" t="0" r="0" b="0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428">
              <a:extLst>
                <a:ext uri="{FF2B5EF4-FFF2-40B4-BE49-F238E27FC236}">
                  <a16:creationId xmlns:a16="http://schemas.microsoft.com/office/drawing/2014/main" id="{9BBE6440-3BE7-40E2-9153-D8D3F79CEF8E}"/>
                </a:ext>
              </a:extLst>
            </p:cNvPr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0" t="0" r="0" b="0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C6CF7138-AE1A-459B-9CB2-FC7DB3E085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633" y="2236682"/>
            <a:ext cx="444874" cy="3920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7" name="Shape 487">
            <a:extLst>
              <a:ext uri="{FF2B5EF4-FFF2-40B4-BE49-F238E27FC236}">
                <a16:creationId xmlns:a16="http://schemas.microsoft.com/office/drawing/2014/main" id="{15C9A21B-67DB-4FF2-815A-DE025024303A}"/>
              </a:ext>
            </a:extLst>
          </p:cNvPr>
          <p:cNvGrpSpPr/>
          <p:nvPr/>
        </p:nvGrpSpPr>
        <p:grpSpPr>
          <a:xfrm>
            <a:off x="6328412" y="2275134"/>
            <a:ext cx="435021" cy="323445"/>
            <a:chOff x="5247525" y="3007275"/>
            <a:chExt cx="517575" cy="384825"/>
          </a:xfrm>
        </p:grpSpPr>
        <p:sp>
          <p:nvSpPr>
            <p:cNvPr id="58" name="Shape 488">
              <a:extLst>
                <a:ext uri="{FF2B5EF4-FFF2-40B4-BE49-F238E27FC236}">
                  <a16:creationId xmlns:a16="http://schemas.microsoft.com/office/drawing/2014/main" id="{43F61B2C-34E7-4D66-880E-0E2A406DFE4D}"/>
                </a:ext>
              </a:extLst>
            </p:cNvPr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0" t="0" r="0" b="0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9" name="Shape 489">
              <a:extLst>
                <a:ext uri="{FF2B5EF4-FFF2-40B4-BE49-F238E27FC236}">
                  <a16:creationId xmlns:a16="http://schemas.microsoft.com/office/drawing/2014/main" id="{4C2E9920-BD85-4A4B-BF12-E6B17521215D}"/>
                </a:ext>
              </a:extLst>
            </p:cNvPr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0" t="0" r="0" b="0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noFill/>
            <a:ln w="12175" cap="rnd" cmpd="sng">
              <a:solidFill>
                <a:srgbClr val="222222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0501426-B11F-4AFE-B62C-4EE512F51AC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06576367"/>
      </p:ext>
    </p:extLst>
  </p:cSld>
  <p:clrMapOvr>
    <a:masterClrMapping/>
  </p:clrMapOvr>
  <p:transition advTm="2199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7" grpId="0"/>
      <p:bldP spid="18" grpId="0"/>
      <p:bldP spid="19" grpId="0"/>
      <p:bldP spid="37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D3FADCF-FBA2-45F7-9E84-21A31917A7C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3" name="Shape 119">
            <a:extLst>
              <a:ext uri="{FF2B5EF4-FFF2-40B4-BE49-F238E27FC236}">
                <a16:creationId xmlns:a16="http://schemas.microsoft.com/office/drawing/2014/main" id="{9ED5D532-D476-4FC3-B951-FA122A6EE31C}"/>
              </a:ext>
            </a:extLst>
          </p:cNvPr>
          <p:cNvSpPr txBox="1">
            <a:spLocks/>
          </p:cNvSpPr>
          <p:nvPr/>
        </p:nvSpPr>
        <p:spPr>
          <a:xfrm>
            <a:off x="1223682" y="0"/>
            <a:ext cx="5646254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</a:rPr>
              <a:t>OBJECTIVE</a:t>
            </a:r>
            <a:endParaRPr lang="en" sz="4000" dirty="0">
              <a:solidFill>
                <a:srgbClr val="FF8700"/>
              </a:solidFill>
            </a:endParaRPr>
          </a:p>
        </p:txBody>
      </p:sp>
      <p:sp>
        <p:nvSpPr>
          <p:cNvPr id="5" name="Shape 198">
            <a:extLst>
              <a:ext uri="{FF2B5EF4-FFF2-40B4-BE49-F238E27FC236}">
                <a16:creationId xmlns:a16="http://schemas.microsoft.com/office/drawing/2014/main" id="{5A4B6733-DE2B-4967-8EC6-281672D479EE}"/>
              </a:ext>
            </a:extLst>
          </p:cNvPr>
          <p:cNvSpPr/>
          <p:nvPr/>
        </p:nvSpPr>
        <p:spPr>
          <a:xfrm>
            <a:off x="2073333" y="1365600"/>
            <a:ext cx="2412300" cy="2412300"/>
          </a:xfrm>
          <a:prstGeom prst="ellipse">
            <a:avLst/>
          </a:prstGeom>
          <a:gradFill flip="none" rotWithShape="1">
            <a:gsLst>
              <a:gs pos="0">
                <a:srgbClr val="FF8700">
                  <a:shade val="30000"/>
                  <a:satMod val="115000"/>
                </a:srgbClr>
              </a:gs>
              <a:gs pos="50000">
                <a:srgbClr val="FF8700">
                  <a:shade val="67500"/>
                  <a:satMod val="115000"/>
                </a:srgbClr>
              </a:gs>
              <a:gs pos="100000">
                <a:srgbClr val="FF870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r>
              <a:rPr lang="en-IN" sz="2000" dirty="0">
                <a:solidFill>
                  <a:srgbClr val="FFFFFF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TO PREDICT WHETHER A PATIENT HAS ALZHEIMER’S DISEASE</a:t>
            </a:r>
            <a:endParaRPr lang="en" sz="2000" dirty="0">
              <a:solidFill>
                <a:srgbClr val="FFFFFF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7" name="Shape 198">
            <a:extLst>
              <a:ext uri="{FF2B5EF4-FFF2-40B4-BE49-F238E27FC236}">
                <a16:creationId xmlns:a16="http://schemas.microsoft.com/office/drawing/2014/main" id="{453F79E5-90E2-4C60-AFEC-916148A2CF70}"/>
              </a:ext>
            </a:extLst>
          </p:cNvPr>
          <p:cNvSpPr/>
          <p:nvPr/>
        </p:nvSpPr>
        <p:spPr>
          <a:xfrm>
            <a:off x="4654650" y="1365600"/>
            <a:ext cx="2412300" cy="2412300"/>
          </a:xfrm>
          <a:prstGeom prst="ellipse">
            <a:avLst/>
          </a:prstGeom>
          <a:gradFill flip="none" rotWithShape="1">
            <a:gsLst>
              <a:gs pos="0">
                <a:srgbClr val="FF8700">
                  <a:shade val="30000"/>
                  <a:satMod val="115000"/>
                </a:srgbClr>
              </a:gs>
              <a:gs pos="50000">
                <a:srgbClr val="FF8700">
                  <a:shade val="67500"/>
                  <a:satMod val="115000"/>
                </a:srgbClr>
              </a:gs>
              <a:gs pos="100000">
                <a:srgbClr val="FF8700">
                  <a:shade val="100000"/>
                  <a:satMod val="115000"/>
                </a:srgbClr>
              </a:gs>
            </a:gsLst>
            <a:lin ang="2700000" scaled="1"/>
            <a:tileRect/>
          </a:gra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/>
            <a:r>
              <a:rPr lang="en-IN" sz="2000" dirty="0">
                <a:solidFill>
                  <a:srgbClr val="FFFFFF"/>
                </a:solidFill>
                <a:latin typeface="Dosis" panose="020B0604020202020204" charset="0"/>
                <a:ea typeface="Roboto"/>
                <a:cs typeface="Roboto"/>
                <a:sym typeface="Roboto"/>
              </a:rPr>
              <a:t>TO IDENTIFY INDIVIDUALS AT RISK OF ALZHEIMER’S DISEASE.</a:t>
            </a:r>
            <a:endParaRPr lang="en" sz="2000" dirty="0">
              <a:solidFill>
                <a:srgbClr val="FFFFFF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C99FCD8-8B27-4914-9297-6786DE642A4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070912100"/>
      </p:ext>
    </p:extLst>
  </p:cSld>
  <p:clrMapOvr>
    <a:masterClrMapping/>
  </p:clrMapOvr>
  <p:transition advTm="14815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 animBg="1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  <p:sp>
        <p:nvSpPr>
          <p:cNvPr id="5" name="Shape 139">
            <a:extLst>
              <a:ext uri="{FF2B5EF4-FFF2-40B4-BE49-F238E27FC236}">
                <a16:creationId xmlns:a16="http://schemas.microsoft.com/office/drawing/2014/main" id="{3D19E189-395A-4325-909B-1733A92981C8}"/>
              </a:ext>
            </a:extLst>
          </p:cNvPr>
          <p:cNvSpPr txBox="1">
            <a:spLocks/>
          </p:cNvSpPr>
          <p:nvPr/>
        </p:nvSpPr>
        <p:spPr>
          <a:xfrm>
            <a:off x="1104900" y="152125"/>
            <a:ext cx="6724500" cy="7491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FLOW CHART</a:t>
            </a:r>
            <a:endParaRPr lang="en" sz="4000" dirty="0">
              <a:solidFill>
                <a:srgbClr val="FF8700"/>
              </a:solidFill>
              <a:latin typeface="Dosis" panose="020B0604020202020204" charset="0"/>
            </a:endParaRPr>
          </a:p>
        </p:txBody>
      </p:sp>
      <p:sp>
        <p:nvSpPr>
          <p:cNvPr id="6" name="Shape 141">
            <a:extLst>
              <a:ext uri="{FF2B5EF4-FFF2-40B4-BE49-F238E27FC236}">
                <a16:creationId xmlns:a16="http://schemas.microsoft.com/office/drawing/2014/main" id="{26404578-2A9D-473D-BA05-AC639923FCF9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4</a:t>
            </a:fld>
            <a:endParaRPr lang="en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FFD34E-69D1-4B31-8FB8-9784DE219217}"/>
              </a:ext>
            </a:extLst>
          </p:cNvPr>
          <p:cNvSpPr/>
          <p:nvPr/>
        </p:nvSpPr>
        <p:spPr>
          <a:xfrm>
            <a:off x="257106" y="1764931"/>
            <a:ext cx="1423774" cy="2447364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 review of existing literature related to the </a:t>
            </a:r>
            <a:r>
              <a:rPr lang="en-IN" dirty="0" err="1">
                <a:solidFill>
                  <a:schemeClr val="bg1"/>
                </a:solidFill>
                <a:latin typeface="Dosis" panose="020B0604020202020204" charset="0"/>
              </a:rPr>
              <a:t>alzheimer's</a:t>
            </a: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analysis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BB527B-FB3B-4D89-9053-AE53B3BEE999}"/>
              </a:ext>
            </a:extLst>
          </p:cNvPr>
          <p:cNvSpPr/>
          <p:nvPr/>
        </p:nvSpPr>
        <p:spPr>
          <a:xfrm>
            <a:off x="2285992" y="1156447"/>
            <a:ext cx="6360467" cy="358364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8AFF1AF-A698-463B-8CFD-195D06B62E6E}"/>
              </a:ext>
            </a:extLst>
          </p:cNvPr>
          <p:cNvSpPr/>
          <p:nvPr/>
        </p:nvSpPr>
        <p:spPr>
          <a:xfrm>
            <a:off x="118780" y="1156447"/>
            <a:ext cx="1713454" cy="358364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ED0E7F-EB23-4B05-A17E-3DF942829576}"/>
              </a:ext>
            </a:extLst>
          </p:cNvPr>
          <p:cNvSpPr txBox="1"/>
          <p:nvPr/>
        </p:nvSpPr>
        <p:spPr>
          <a:xfrm>
            <a:off x="2285992" y="1203512"/>
            <a:ext cx="673922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ALZHEIMER'S ANALYSIS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B70021-B3B7-4885-BDF2-EDFDD0DF6AEB}"/>
              </a:ext>
            </a:extLst>
          </p:cNvPr>
          <p:cNvSpPr txBox="1"/>
          <p:nvPr/>
        </p:nvSpPr>
        <p:spPr>
          <a:xfrm>
            <a:off x="118780" y="1214004"/>
            <a:ext cx="171345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Dosis" panose="020B0604020202020204" charset="0"/>
              </a:rPr>
              <a:t>ADVANCED RESEARCH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7958EED-DB97-40A3-8D5D-7CCFBF796952}"/>
              </a:ext>
            </a:extLst>
          </p:cNvPr>
          <p:cNvCxnSpPr>
            <a:cxnSpLocks/>
          </p:cNvCxnSpPr>
          <p:nvPr/>
        </p:nvCxnSpPr>
        <p:spPr>
          <a:xfrm>
            <a:off x="118780" y="1542066"/>
            <a:ext cx="1713454" cy="0"/>
          </a:xfrm>
          <a:prstGeom prst="line">
            <a:avLst/>
          </a:prstGeom>
          <a:ln>
            <a:solidFill>
              <a:srgbClr val="FF87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D0E792C-6D0F-4264-ABD3-AE6D316C0760}"/>
              </a:ext>
            </a:extLst>
          </p:cNvPr>
          <p:cNvCxnSpPr>
            <a:cxnSpLocks/>
          </p:cNvCxnSpPr>
          <p:nvPr/>
        </p:nvCxnSpPr>
        <p:spPr>
          <a:xfrm>
            <a:off x="2285992" y="1542066"/>
            <a:ext cx="6360467" cy="0"/>
          </a:xfrm>
          <a:prstGeom prst="line">
            <a:avLst/>
          </a:prstGeom>
          <a:ln>
            <a:solidFill>
              <a:srgbClr val="FF87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C000D9B3-C945-4680-80FF-A3A6926AD2F4}"/>
              </a:ext>
            </a:extLst>
          </p:cNvPr>
          <p:cNvSpPr/>
          <p:nvPr/>
        </p:nvSpPr>
        <p:spPr>
          <a:xfrm>
            <a:off x="2338808" y="4439979"/>
            <a:ext cx="1648246" cy="234847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Dataset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E0EE970B-5E3C-492A-9B4D-5F96E9F2DE79}"/>
              </a:ext>
            </a:extLst>
          </p:cNvPr>
          <p:cNvCxnSpPr>
            <a:cxnSpLocks/>
          </p:cNvCxnSpPr>
          <p:nvPr/>
        </p:nvCxnSpPr>
        <p:spPr>
          <a:xfrm>
            <a:off x="1832234" y="2756647"/>
            <a:ext cx="453758" cy="0"/>
          </a:xfrm>
          <a:prstGeom prst="straightConnector1">
            <a:avLst/>
          </a:prstGeom>
          <a:ln>
            <a:solidFill>
              <a:srgbClr val="FF8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DFF87352-9E85-4A02-A9E6-F51B0F33478D}"/>
              </a:ext>
            </a:extLst>
          </p:cNvPr>
          <p:cNvCxnSpPr>
            <a:cxnSpLocks/>
          </p:cNvCxnSpPr>
          <p:nvPr/>
        </p:nvCxnSpPr>
        <p:spPr>
          <a:xfrm flipV="1">
            <a:off x="3125241" y="3267635"/>
            <a:ext cx="0" cy="526677"/>
          </a:xfrm>
          <a:prstGeom prst="straightConnector1">
            <a:avLst/>
          </a:prstGeom>
          <a:ln>
            <a:solidFill>
              <a:srgbClr val="FF8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2" descr="Image result for DATABASE PNG">
            <a:extLst>
              <a:ext uri="{FF2B5EF4-FFF2-40B4-BE49-F238E27FC236}">
                <a16:creationId xmlns:a16="http://schemas.microsoft.com/office/drawing/2014/main" id="{5728734C-168B-4DB2-8A3E-15D8AE8FBF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2501" y="3774498"/>
            <a:ext cx="665481" cy="6654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14D1AD8E-3BBE-4E32-9596-8A7993515625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3758453" y="2699497"/>
            <a:ext cx="305286" cy="0"/>
          </a:xfrm>
          <a:prstGeom prst="straightConnector1">
            <a:avLst/>
          </a:prstGeom>
          <a:ln>
            <a:solidFill>
              <a:srgbClr val="FF8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7303339-F9EC-4188-9F1A-D26B810372B1}"/>
              </a:ext>
            </a:extLst>
          </p:cNvPr>
          <p:cNvCxnSpPr>
            <a:cxnSpLocks/>
            <a:stCxn id="9" idx="3"/>
          </p:cNvCxnSpPr>
          <p:nvPr/>
        </p:nvCxnSpPr>
        <p:spPr>
          <a:xfrm>
            <a:off x="5355631" y="2699498"/>
            <a:ext cx="265240" cy="0"/>
          </a:xfrm>
          <a:prstGeom prst="straightConnector1">
            <a:avLst/>
          </a:prstGeom>
          <a:ln>
            <a:solidFill>
              <a:srgbClr val="FF8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>
            <a:extLst>
              <a:ext uri="{FF2B5EF4-FFF2-40B4-BE49-F238E27FC236}">
                <a16:creationId xmlns:a16="http://schemas.microsoft.com/office/drawing/2014/main" id="{724DF105-F3DA-4411-B83C-94301ACD06FD}"/>
              </a:ext>
            </a:extLst>
          </p:cNvPr>
          <p:cNvSpPr/>
          <p:nvPr/>
        </p:nvSpPr>
        <p:spPr>
          <a:xfrm>
            <a:off x="2466557" y="2131359"/>
            <a:ext cx="1291896" cy="1136276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Data unification and missing value interpolation with the data.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2BF2255-7398-4EB8-8EF0-7DCF4636A8D6}"/>
              </a:ext>
            </a:extLst>
          </p:cNvPr>
          <p:cNvSpPr/>
          <p:nvPr/>
        </p:nvSpPr>
        <p:spPr>
          <a:xfrm>
            <a:off x="5620871" y="2131359"/>
            <a:ext cx="1291896" cy="1136276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Different Approaches to the Problem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6C067F-6179-4FC3-BFA8-46A9B5D40BFF}"/>
              </a:ext>
            </a:extLst>
          </p:cNvPr>
          <p:cNvSpPr/>
          <p:nvPr/>
        </p:nvSpPr>
        <p:spPr>
          <a:xfrm>
            <a:off x="4063738" y="2131360"/>
            <a:ext cx="1291893" cy="1136276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Exploratory Data Analysis and Visualization</a:t>
            </a: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A6CCF9C-73DC-4E77-B550-9EC728101771}"/>
              </a:ext>
            </a:extLst>
          </p:cNvPr>
          <p:cNvCxnSpPr>
            <a:cxnSpLocks/>
          </p:cNvCxnSpPr>
          <p:nvPr/>
        </p:nvCxnSpPr>
        <p:spPr>
          <a:xfrm>
            <a:off x="6918212" y="2699498"/>
            <a:ext cx="265240" cy="0"/>
          </a:xfrm>
          <a:prstGeom prst="straightConnector1">
            <a:avLst/>
          </a:prstGeom>
          <a:ln>
            <a:solidFill>
              <a:srgbClr val="FF87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C0FD3D48-B50D-47FC-AF2F-D63775B5D9F5}"/>
              </a:ext>
            </a:extLst>
          </p:cNvPr>
          <p:cNvSpPr/>
          <p:nvPr/>
        </p:nvSpPr>
        <p:spPr>
          <a:xfrm>
            <a:off x="7183452" y="2131359"/>
            <a:ext cx="1291896" cy="1136276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Comparing the models.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79CC461-1541-4BFC-B765-48C24360D77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46109737"/>
      </p:ext>
    </p:extLst>
  </p:cSld>
  <p:clrMapOvr>
    <a:masterClrMapping/>
  </p:clrMapOvr>
  <p:transition advTm="3528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0" grpId="0" animBg="1"/>
      <p:bldP spid="3" grpId="0" animBg="1"/>
      <p:bldP spid="14" grpId="0" animBg="1"/>
      <p:bldP spid="4" grpId="0"/>
      <p:bldP spid="16" grpId="0"/>
      <p:bldP spid="21" grpId="0" animBg="1"/>
      <p:bldP spid="7" grpId="0" animBg="1"/>
      <p:bldP spid="8" grpId="0" animBg="1"/>
      <p:bldP spid="9" grpId="0" animBg="1"/>
      <p:bldP spid="3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sp>
        <p:nvSpPr>
          <p:cNvPr id="165" name="Shape 165"/>
          <p:cNvSpPr txBox="1">
            <a:spLocks noGrp="1"/>
          </p:cNvSpPr>
          <p:nvPr>
            <p:ph type="body" idx="4294967295"/>
          </p:nvPr>
        </p:nvSpPr>
        <p:spPr>
          <a:xfrm>
            <a:off x="739588" y="1176339"/>
            <a:ext cx="7570693" cy="3025868"/>
          </a:xfrm>
          <a:prstGeom prst="rect">
            <a:avLst/>
          </a:prstGeom>
          <a:ln w="3175">
            <a:solidFill>
              <a:srgbClr val="FF8700"/>
            </a:solidFill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IN" sz="2400" dirty="0">
                <a:solidFill>
                  <a:schemeClr val="bg1"/>
                </a:solidFill>
                <a:latin typeface="Dosis" panose="020B0604020202020204" charset="0"/>
              </a:rPr>
              <a:t>Research paper review</a:t>
            </a:r>
          </a:p>
          <a:p>
            <a:pPr lvl="0">
              <a:spcBef>
                <a:spcPts val="0"/>
              </a:spcBef>
              <a:buNone/>
            </a:pPr>
            <a:endParaRPr lang="en-IN" sz="24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342900" indent="-342900">
              <a:spcBef>
                <a:spcPts val="0"/>
              </a:spcBef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Classification is performed using three classifiers, viz. SVM, ANN and k-NN.</a:t>
            </a:r>
          </a:p>
          <a:p>
            <a:pPr marL="342900" indent="-342900">
              <a:spcBef>
                <a:spcPts val="0"/>
              </a:spcBef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342900" indent="-342900">
              <a:spcBef>
                <a:spcPts val="0"/>
              </a:spcBef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342900" indent="-342900">
              <a:spcBef>
                <a:spcPts val="0"/>
              </a:spcBef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CONCLUSION : Here, a method is explained to compare the performance of SVM, ANN and k-NN classifiers for detecting AD. Performance comparison of classifiers with reduced features was found to be 96.29% for KKN classifier, while 92.8% for ANN and 88.51% for SVM classification.</a:t>
            </a:r>
          </a:p>
          <a:p>
            <a:pPr marL="342900" indent="-342900">
              <a:spcBef>
                <a:spcPts val="0"/>
              </a:spcBef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342900" indent="-342900">
              <a:spcBef>
                <a:spcPts val="0"/>
              </a:spcBef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342900" indent="-342900">
              <a:spcBef>
                <a:spcPts val="0"/>
              </a:spcBef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166" name="Shape 166"/>
          <p:cNvSpPr txBox="1">
            <a:spLocks noGrp="1"/>
          </p:cNvSpPr>
          <p:nvPr>
            <p:ph type="title" idx="4294967295"/>
          </p:nvPr>
        </p:nvSpPr>
        <p:spPr>
          <a:xfrm>
            <a:off x="1112838" y="124037"/>
            <a:ext cx="7829456" cy="891216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IN" sz="4000" dirty="0">
                <a:solidFill>
                  <a:srgbClr val="FF8700"/>
                </a:solidFill>
              </a:rPr>
              <a:t>ADVANCED RESEARCH</a:t>
            </a:r>
            <a:endParaRPr lang="en" sz="4000" dirty="0">
              <a:solidFill>
                <a:srgbClr val="FF8700"/>
              </a:solidFill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C19529B-354F-43B8-8E08-F2C81CA03D1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36231024"/>
      </p:ext>
    </p:extLst>
  </p:cSld>
  <p:clrMapOvr>
    <a:masterClrMapping/>
  </p:clrMapOvr>
  <p:transition advTm="4952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5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65" grpId="0" uiExpand="1" build="p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1223682" y="-98474"/>
            <a:ext cx="7066430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DATASET</a:t>
            </a:r>
            <a:endParaRPr lang="en" sz="4000" dirty="0">
              <a:solidFill>
                <a:srgbClr val="FF8700"/>
              </a:solidFill>
            </a:endParaRPr>
          </a:p>
        </p:txBody>
      </p:sp>
      <p:pic>
        <p:nvPicPr>
          <p:cNvPr id="6146" name="Picture 2" descr="Image result for database png">
            <a:extLst>
              <a:ext uri="{FF2B5EF4-FFF2-40B4-BE49-F238E27FC236}">
                <a16:creationId xmlns:a16="http://schemas.microsoft.com/office/drawing/2014/main" id="{21D150BC-62F0-42E2-855A-B33317E2F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591" y="1083401"/>
            <a:ext cx="1075765" cy="1075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1028B211-2E26-4DD4-A645-74B1DA8FE83B}"/>
              </a:ext>
            </a:extLst>
          </p:cNvPr>
          <p:cNvSpPr txBox="1"/>
          <p:nvPr/>
        </p:nvSpPr>
        <p:spPr>
          <a:xfrm>
            <a:off x="3882761" y="2157523"/>
            <a:ext cx="11400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200" dirty="0">
                <a:solidFill>
                  <a:schemeClr val="bg1"/>
                </a:solidFill>
                <a:latin typeface="Dosis" panose="020B0604020202020204" charset="0"/>
              </a:rPr>
              <a:t>373</a:t>
            </a:r>
          </a:p>
          <a:p>
            <a:pPr algn="ctr"/>
            <a:r>
              <a:rPr lang="en-IN" sz="1200" dirty="0">
                <a:solidFill>
                  <a:schemeClr val="bg1"/>
                </a:solidFill>
                <a:latin typeface="Dosis" panose="020B0604020202020204" charset="0"/>
              </a:rPr>
              <a:t>OBSERVATIONS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EB92413-CF99-40A1-9E6A-3DCB7AD5C50E}"/>
              </a:ext>
            </a:extLst>
          </p:cNvPr>
          <p:cNvSpPr/>
          <p:nvPr/>
        </p:nvSpPr>
        <p:spPr>
          <a:xfrm>
            <a:off x="311026" y="3103622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ID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589E156-875C-49AF-A694-3C000A8C476B}"/>
              </a:ext>
            </a:extLst>
          </p:cNvPr>
          <p:cNvSpPr/>
          <p:nvPr/>
        </p:nvSpPr>
        <p:spPr>
          <a:xfrm>
            <a:off x="2491595" y="3103622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Age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805519C-2552-4824-A380-A45589524859}"/>
              </a:ext>
            </a:extLst>
          </p:cNvPr>
          <p:cNvSpPr/>
          <p:nvPr/>
        </p:nvSpPr>
        <p:spPr>
          <a:xfrm>
            <a:off x="1396583" y="3103622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EDUC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4353A7D-8D14-4609-B773-E1D7E530D783}"/>
              </a:ext>
            </a:extLst>
          </p:cNvPr>
          <p:cNvSpPr/>
          <p:nvPr/>
        </p:nvSpPr>
        <p:spPr>
          <a:xfrm>
            <a:off x="311026" y="3604708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M/F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18676E52-F746-46C3-A3EB-8ED88F9D5B02}"/>
              </a:ext>
            </a:extLst>
          </p:cNvPr>
          <p:cNvSpPr/>
          <p:nvPr/>
        </p:nvSpPr>
        <p:spPr>
          <a:xfrm>
            <a:off x="3579498" y="3104979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MMSE 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428861D-9AC0-4B05-9712-B3B43106E2A6}"/>
              </a:ext>
            </a:extLst>
          </p:cNvPr>
          <p:cNvSpPr txBox="1"/>
          <p:nvPr/>
        </p:nvSpPr>
        <p:spPr>
          <a:xfrm>
            <a:off x="240764" y="2853079"/>
            <a:ext cx="22508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  <a:latin typeface="Dosis" panose="020B0604020202020204" charset="0"/>
              </a:rPr>
              <a:t>VARIABLES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0638813-49D1-40E7-A12A-2258C13EF77D}"/>
              </a:ext>
            </a:extLst>
          </p:cNvPr>
          <p:cNvSpPr txBox="1"/>
          <p:nvPr/>
        </p:nvSpPr>
        <p:spPr>
          <a:xfrm>
            <a:off x="189836" y="3871890"/>
            <a:ext cx="225083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100" dirty="0">
                <a:solidFill>
                  <a:schemeClr val="bg1"/>
                </a:solidFill>
                <a:latin typeface="Dosis" panose="020B0604020202020204" charset="0"/>
              </a:rPr>
              <a:t>CATEGORICAL VARIABLE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1662C0E-65AD-4C80-835E-9311E3D05A48}"/>
              </a:ext>
            </a:extLst>
          </p:cNvPr>
          <p:cNvSpPr/>
          <p:nvPr/>
        </p:nvSpPr>
        <p:spPr>
          <a:xfrm>
            <a:off x="5760067" y="3103622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bg1"/>
                </a:solidFill>
                <a:latin typeface="Dosis" panose="020B0604020202020204" charset="0"/>
              </a:rPr>
              <a:t>eTIV</a:t>
            </a: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44C7471-41B9-498A-B82A-AFE50550901F}"/>
              </a:ext>
            </a:extLst>
          </p:cNvPr>
          <p:cNvSpPr/>
          <p:nvPr/>
        </p:nvSpPr>
        <p:spPr>
          <a:xfrm>
            <a:off x="4665055" y="3103622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CDR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630BAC80-2A1B-407C-9431-2E44A9FFF24B}"/>
              </a:ext>
            </a:extLst>
          </p:cNvPr>
          <p:cNvSpPr/>
          <p:nvPr/>
        </p:nvSpPr>
        <p:spPr>
          <a:xfrm>
            <a:off x="6847970" y="3104979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 err="1">
                <a:solidFill>
                  <a:schemeClr val="bg1"/>
                </a:solidFill>
                <a:latin typeface="Dosis" panose="020B0604020202020204" charset="0"/>
              </a:rPr>
              <a:t>nWBV</a:t>
            </a:r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1896B37-3E51-4238-B5BD-938857DB4004}"/>
              </a:ext>
            </a:extLst>
          </p:cNvPr>
          <p:cNvSpPr/>
          <p:nvPr/>
        </p:nvSpPr>
        <p:spPr>
          <a:xfrm>
            <a:off x="1396583" y="3611782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Hand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6F7786E-4CB4-4484-BA96-68E7F00C1B11}"/>
              </a:ext>
            </a:extLst>
          </p:cNvPr>
          <p:cNvSpPr/>
          <p:nvPr/>
        </p:nvSpPr>
        <p:spPr>
          <a:xfrm>
            <a:off x="6847970" y="2720845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SES  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0477C2E-8FCC-4CC3-92C4-24427FB42B97}"/>
              </a:ext>
            </a:extLst>
          </p:cNvPr>
          <p:cNvSpPr/>
          <p:nvPr/>
        </p:nvSpPr>
        <p:spPr>
          <a:xfrm>
            <a:off x="2491595" y="3621347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Group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6236D3C0-1667-4CE4-93E1-938C8DA80382}"/>
              </a:ext>
            </a:extLst>
          </p:cNvPr>
          <p:cNvSpPr/>
          <p:nvPr/>
        </p:nvSpPr>
        <p:spPr>
          <a:xfrm>
            <a:off x="7933527" y="2719488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MR Delay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B641F5F-9B44-40F0-9FBE-1F96A777946A}"/>
              </a:ext>
            </a:extLst>
          </p:cNvPr>
          <p:cNvSpPr/>
          <p:nvPr/>
        </p:nvSpPr>
        <p:spPr>
          <a:xfrm>
            <a:off x="7933527" y="3103622"/>
            <a:ext cx="1004226" cy="267182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ASF 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A07B3D8-5F59-4F98-88C7-B37A2458152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70272549"/>
      </p:ext>
    </p:extLst>
  </p:cSld>
  <p:clrMapOvr>
    <a:masterClrMapping/>
  </p:clrMapOvr>
  <p:transition advTm="91924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245">
            <a:extLst>
              <a:ext uri="{FF2B5EF4-FFF2-40B4-BE49-F238E27FC236}">
                <a16:creationId xmlns:a16="http://schemas.microsoft.com/office/drawing/2014/main" id="{7A94A9B7-9746-4444-925A-342C9230DCE7}"/>
              </a:ext>
            </a:extLst>
          </p:cNvPr>
          <p:cNvSpPr/>
          <p:nvPr/>
        </p:nvSpPr>
        <p:spPr>
          <a:xfrm>
            <a:off x="1888249" y="2239470"/>
            <a:ext cx="1912322" cy="800599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 lang="en" sz="1100" dirty="0">
              <a:solidFill>
                <a:schemeClr val="bg1"/>
              </a:solidFill>
              <a:latin typeface="Dosis" panose="020B0604020202020204" charset="0"/>
              <a:ea typeface="Roboto" panose="020B0604020202020204" charset="0"/>
              <a:cs typeface="DokChampa" panose="020B0604020202020204" pitchFamily="34" charset="-34"/>
              <a:sym typeface="Roboto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EC9B6-800F-461E-96E4-4997B4D14AC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594900" y="1013599"/>
            <a:ext cx="8549100" cy="790356"/>
          </a:xfrm>
        </p:spPr>
        <p:txBody>
          <a:bodyPr/>
          <a:lstStyle/>
          <a:p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 DATA CLEANING</a:t>
            </a:r>
          </a:p>
          <a:p>
            <a:pPr>
              <a:buNone/>
            </a:pPr>
            <a:endParaRPr lang="en-IN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1223682" y="0"/>
            <a:ext cx="7066430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4000" dirty="0">
                <a:solidFill>
                  <a:srgbClr val="FF8700"/>
                </a:solidFill>
                <a:latin typeface="Dosis" panose="020B0604020202020204" charset="0"/>
              </a:rPr>
              <a:t>METHODOLOGY</a:t>
            </a:r>
            <a:endParaRPr lang="en" sz="4000" dirty="0">
              <a:solidFill>
                <a:srgbClr val="FF8700"/>
              </a:solidFill>
            </a:endParaRPr>
          </a:p>
        </p:txBody>
      </p:sp>
      <p:sp>
        <p:nvSpPr>
          <p:cNvPr id="9" name="Shape 247">
            <a:extLst>
              <a:ext uri="{FF2B5EF4-FFF2-40B4-BE49-F238E27FC236}">
                <a16:creationId xmlns:a16="http://schemas.microsoft.com/office/drawing/2014/main" id="{E1876E11-1A96-45F8-9C75-D0D308175E4E}"/>
              </a:ext>
            </a:extLst>
          </p:cNvPr>
          <p:cNvSpPr/>
          <p:nvPr/>
        </p:nvSpPr>
        <p:spPr>
          <a:xfrm>
            <a:off x="3749275" y="2239470"/>
            <a:ext cx="1843029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C55BD09-D8A4-4817-9A91-A1E02DCBDD27}"/>
              </a:ext>
            </a:extLst>
          </p:cNvPr>
          <p:cNvSpPr txBox="1"/>
          <p:nvPr/>
        </p:nvSpPr>
        <p:spPr>
          <a:xfrm>
            <a:off x="1888250" y="3159097"/>
            <a:ext cx="18849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Removing unwanted columns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26F5B9-EEB1-4AE3-9E5A-64F11F67E8A1}"/>
              </a:ext>
            </a:extLst>
          </p:cNvPr>
          <p:cNvSpPr txBox="1"/>
          <p:nvPr/>
        </p:nvSpPr>
        <p:spPr>
          <a:xfrm>
            <a:off x="3749276" y="3159098"/>
            <a:ext cx="1807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Handling unknown Values</a:t>
            </a:r>
          </a:p>
        </p:txBody>
      </p:sp>
      <p:sp>
        <p:nvSpPr>
          <p:cNvPr id="43" name="Shape 560">
            <a:extLst>
              <a:ext uri="{FF2B5EF4-FFF2-40B4-BE49-F238E27FC236}">
                <a16:creationId xmlns:a16="http://schemas.microsoft.com/office/drawing/2014/main" id="{F44739C4-66B9-4BD3-9AAD-622FD592A9D7}"/>
              </a:ext>
            </a:extLst>
          </p:cNvPr>
          <p:cNvSpPr/>
          <p:nvPr/>
        </p:nvSpPr>
        <p:spPr>
          <a:xfrm>
            <a:off x="2657452" y="2462682"/>
            <a:ext cx="343911" cy="343932"/>
          </a:xfrm>
          <a:custGeom>
            <a:avLst/>
            <a:gdLst/>
            <a:ahLst/>
            <a:cxnLst/>
            <a:rect l="0" t="0" r="0" b="0"/>
            <a:pathLst>
              <a:path w="16367" h="16368" fill="none" extrusionOk="0">
                <a:moveTo>
                  <a:pt x="16074" y="4385"/>
                </a:moveTo>
                <a:lnTo>
                  <a:pt x="11983" y="293"/>
                </a:lnTo>
                <a:lnTo>
                  <a:pt x="11983" y="293"/>
                </a:lnTo>
                <a:lnTo>
                  <a:pt x="11812" y="171"/>
                </a:lnTo>
                <a:lnTo>
                  <a:pt x="11642" y="74"/>
                </a:lnTo>
                <a:lnTo>
                  <a:pt x="11447" y="25"/>
                </a:lnTo>
                <a:lnTo>
                  <a:pt x="11252" y="1"/>
                </a:lnTo>
                <a:lnTo>
                  <a:pt x="5115" y="1"/>
                </a:lnTo>
                <a:lnTo>
                  <a:pt x="5115" y="1"/>
                </a:lnTo>
                <a:lnTo>
                  <a:pt x="4920" y="25"/>
                </a:lnTo>
                <a:lnTo>
                  <a:pt x="4725" y="74"/>
                </a:lnTo>
                <a:lnTo>
                  <a:pt x="4554" y="171"/>
                </a:lnTo>
                <a:lnTo>
                  <a:pt x="4384" y="293"/>
                </a:lnTo>
                <a:lnTo>
                  <a:pt x="292" y="4385"/>
                </a:lnTo>
                <a:lnTo>
                  <a:pt x="292" y="4385"/>
                </a:lnTo>
                <a:lnTo>
                  <a:pt x="171" y="4555"/>
                </a:lnTo>
                <a:lnTo>
                  <a:pt x="73" y="4726"/>
                </a:lnTo>
                <a:lnTo>
                  <a:pt x="24" y="4921"/>
                </a:lnTo>
                <a:lnTo>
                  <a:pt x="0" y="5115"/>
                </a:lnTo>
                <a:lnTo>
                  <a:pt x="0" y="11253"/>
                </a:lnTo>
                <a:lnTo>
                  <a:pt x="0" y="11253"/>
                </a:lnTo>
                <a:lnTo>
                  <a:pt x="24" y="11448"/>
                </a:lnTo>
                <a:lnTo>
                  <a:pt x="73" y="11642"/>
                </a:lnTo>
                <a:lnTo>
                  <a:pt x="171" y="11813"/>
                </a:lnTo>
                <a:lnTo>
                  <a:pt x="292" y="11983"/>
                </a:lnTo>
                <a:lnTo>
                  <a:pt x="4384" y="16075"/>
                </a:lnTo>
                <a:lnTo>
                  <a:pt x="4384" y="16075"/>
                </a:lnTo>
                <a:lnTo>
                  <a:pt x="4554" y="16197"/>
                </a:lnTo>
                <a:lnTo>
                  <a:pt x="4725" y="16294"/>
                </a:lnTo>
                <a:lnTo>
                  <a:pt x="4920" y="16343"/>
                </a:lnTo>
                <a:lnTo>
                  <a:pt x="5115" y="16367"/>
                </a:lnTo>
                <a:lnTo>
                  <a:pt x="11252" y="16367"/>
                </a:lnTo>
                <a:lnTo>
                  <a:pt x="11252" y="16367"/>
                </a:lnTo>
                <a:lnTo>
                  <a:pt x="11447" y="16343"/>
                </a:lnTo>
                <a:lnTo>
                  <a:pt x="11642" y="16294"/>
                </a:lnTo>
                <a:lnTo>
                  <a:pt x="11812" y="16197"/>
                </a:lnTo>
                <a:lnTo>
                  <a:pt x="11983" y="16075"/>
                </a:lnTo>
                <a:lnTo>
                  <a:pt x="16074" y="11983"/>
                </a:lnTo>
                <a:lnTo>
                  <a:pt x="16074" y="11983"/>
                </a:lnTo>
                <a:lnTo>
                  <a:pt x="16196" y="11813"/>
                </a:lnTo>
                <a:lnTo>
                  <a:pt x="16294" y="11642"/>
                </a:lnTo>
                <a:lnTo>
                  <a:pt x="16342" y="11448"/>
                </a:lnTo>
                <a:lnTo>
                  <a:pt x="16367" y="11253"/>
                </a:lnTo>
                <a:lnTo>
                  <a:pt x="16367" y="5115"/>
                </a:lnTo>
                <a:lnTo>
                  <a:pt x="16367" y="5115"/>
                </a:lnTo>
                <a:lnTo>
                  <a:pt x="16342" y="4921"/>
                </a:lnTo>
                <a:lnTo>
                  <a:pt x="16294" y="4726"/>
                </a:lnTo>
                <a:lnTo>
                  <a:pt x="16196" y="4555"/>
                </a:lnTo>
                <a:lnTo>
                  <a:pt x="16074" y="4385"/>
                </a:lnTo>
                <a:lnTo>
                  <a:pt x="16074" y="4385"/>
                </a:lnTo>
                <a:close/>
                <a:moveTo>
                  <a:pt x="9864" y="8452"/>
                </a:moveTo>
                <a:lnTo>
                  <a:pt x="11203" y="9792"/>
                </a:lnTo>
                <a:lnTo>
                  <a:pt x="11203" y="9792"/>
                </a:lnTo>
                <a:lnTo>
                  <a:pt x="11252" y="9840"/>
                </a:lnTo>
                <a:lnTo>
                  <a:pt x="11276" y="9913"/>
                </a:lnTo>
                <a:lnTo>
                  <a:pt x="11301" y="10059"/>
                </a:lnTo>
                <a:lnTo>
                  <a:pt x="11276" y="10206"/>
                </a:lnTo>
                <a:lnTo>
                  <a:pt x="11252" y="10279"/>
                </a:lnTo>
                <a:lnTo>
                  <a:pt x="11203" y="10327"/>
                </a:lnTo>
                <a:lnTo>
                  <a:pt x="10327" y="11204"/>
                </a:lnTo>
                <a:lnTo>
                  <a:pt x="10327" y="11204"/>
                </a:lnTo>
                <a:lnTo>
                  <a:pt x="10278" y="11253"/>
                </a:lnTo>
                <a:lnTo>
                  <a:pt x="10205" y="11277"/>
                </a:lnTo>
                <a:lnTo>
                  <a:pt x="10059" y="11302"/>
                </a:lnTo>
                <a:lnTo>
                  <a:pt x="9913" y="11277"/>
                </a:lnTo>
                <a:lnTo>
                  <a:pt x="9840" y="11253"/>
                </a:lnTo>
                <a:lnTo>
                  <a:pt x="9791" y="11204"/>
                </a:lnTo>
                <a:lnTo>
                  <a:pt x="8451" y="9865"/>
                </a:lnTo>
                <a:lnTo>
                  <a:pt x="8451" y="9865"/>
                </a:lnTo>
                <a:lnTo>
                  <a:pt x="8403" y="9816"/>
                </a:lnTo>
                <a:lnTo>
                  <a:pt x="8330" y="9792"/>
                </a:lnTo>
                <a:lnTo>
                  <a:pt x="8183" y="9767"/>
                </a:lnTo>
                <a:lnTo>
                  <a:pt x="8037" y="9792"/>
                </a:lnTo>
                <a:lnTo>
                  <a:pt x="7964" y="9816"/>
                </a:lnTo>
                <a:lnTo>
                  <a:pt x="7915" y="9865"/>
                </a:lnTo>
                <a:lnTo>
                  <a:pt x="6576" y="11204"/>
                </a:lnTo>
                <a:lnTo>
                  <a:pt x="6576" y="11204"/>
                </a:lnTo>
                <a:lnTo>
                  <a:pt x="6527" y="11253"/>
                </a:lnTo>
                <a:lnTo>
                  <a:pt x="6454" y="11277"/>
                </a:lnTo>
                <a:lnTo>
                  <a:pt x="6308" y="11302"/>
                </a:lnTo>
                <a:lnTo>
                  <a:pt x="6162" y="11277"/>
                </a:lnTo>
                <a:lnTo>
                  <a:pt x="6089" y="11253"/>
                </a:lnTo>
                <a:lnTo>
                  <a:pt x="6040" y="11204"/>
                </a:lnTo>
                <a:lnTo>
                  <a:pt x="5163" y="10327"/>
                </a:lnTo>
                <a:lnTo>
                  <a:pt x="5163" y="10327"/>
                </a:lnTo>
                <a:lnTo>
                  <a:pt x="5115" y="10279"/>
                </a:lnTo>
                <a:lnTo>
                  <a:pt x="5090" y="10206"/>
                </a:lnTo>
                <a:lnTo>
                  <a:pt x="5066" y="10059"/>
                </a:lnTo>
                <a:lnTo>
                  <a:pt x="5090" y="9913"/>
                </a:lnTo>
                <a:lnTo>
                  <a:pt x="5115" y="9840"/>
                </a:lnTo>
                <a:lnTo>
                  <a:pt x="5163" y="9792"/>
                </a:lnTo>
                <a:lnTo>
                  <a:pt x="6503" y="8452"/>
                </a:lnTo>
                <a:lnTo>
                  <a:pt x="6503" y="8452"/>
                </a:lnTo>
                <a:lnTo>
                  <a:pt x="6552" y="8403"/>
                </a:lnTo>
                <a:lnTo>
                  <a:pt x="6576" y="8330"/>
                </a:lnTo>
                <a:lnTo>
                  <a:pt x="6600" y="8184"/>
                </a:lnTo>
                <a:lnTo>
                  <a:pt x="6576" y="8038"/>
                </a:lnTo>
                <a:lnTo>
                  <a:pt x="6552" y="7965"/>
                </a:lnTo>
                <a:lnTo>
                  <a:pt x="6503" y="7916"/>
                </a:lnTo>
                <a:lnTo>
                  <a:pt x="5163" y="6577"/>
                </a:lnTo>
                <a:lnTo>
                  <a:pt x="5163" y="6577"/>
                </a:lnTo>
                <a:lnTo>
                  <a:pt x="5115" y="6528"/>
                </a:lnTo>
                <a:lnTo>
                  <a:pt x="5090" y="6455"/>
                </a:lnTo>
                <a:lnTo>
                  <a:pt x="5066" y="6309"/>
                </a:lnTo>
                <a:lnTo>
                  <a:pt x="5090" y="6163"/>
                </a:lnTo>
                <a:lnTo>
                  <a:pt x="5115" y="6090"/>
                </a:lnTo>
                <a:lnTo>
                  <a:pt x="5163" y="6041"/>
                </a:lnTo>
                <a:lnTo>
                  <a:pt x="6040" y="5164"/>
                </a:lnTo>
                <a:lnTo>
                  <a:pt x="6040" y="5164"/>
                </a:lnTo>
                <a:lnTo>
                  <a:pt x="6089" y="5115"/>
                </a:lnTo>
                <a:lnTo>
                  <a:pt x="6162" y="5091"/>
                </a:lnTo>
                <a:lnTo>
                  <a:pt x="6308" y="5067"/>
                </a:lnTo>
                <a:lnTo>
                  <a:pt x="6454" y="5091"/>
                </a:lnTo>
                <a:lnTo>
                  <a:pt x="6527" y="5115"/>
                </a:lnTo>
                <a:lnTo>
                  <a:pt x="6576" y="5164"/>
                </a:lnTo>
                <a:lnTo>
                  <a:pt x="7915" y="6504"/>
                </a:lnTo>
                <a:lnTo>
                  <a:pt x="7915" y="6504"/>
                </a:lnTo>
                <a:lnTo>
                  <a:pt x="7964" y="6552"/>
                </a:lnTo>
                <a:lnTo>
                  <a:pt x="8037" y="6577"/>
                </a:lnTo>
                <a:lnTo>
                  <a:pt x="8183" y="6601"/>
                </a:lnTo>
                <a:lnTo>
                  <a:pt x="8330" y="6577"/>
                </a:lnTo>
                <a:lnTo>
                  <a:pt x="8403" y="6552"/>
                </a:lnTo>
                <a:lnTo>
                  <a:pt x="8451" y="6504"/>
                </a:lnTo>
                <a:lnTo>
                  <a:pt x="9791" y="5164"/>
                </a:lnTo>
                <a:lnTo>
                  <a:pt x="9791" y="5164"/>
                </a:lnTo>
                <a:lnTo>
                  <a:pt x="9840" y="5115"/>
                </a:lnTo>
                <a:lnTo>
                  <a:pt x="9913" y="5091"/>
                </a:lnTo>
                <a:lnTo>
                  <a:pt x="10059" y="5067"/>
                </a:lnTo>
                <a:lnTo>
                  <a:pt x="10205" y="5091"/>
                </a:lnTo>
                <a:lnTo>
                  <a:pt x="10278" y="5115"/>
                </a:lnTo>
                <a:lnTo>
                  <a:pt x="10327" y="5164"/>
                </a:lnTo>
                <a:lnTo>
                  <a:pt x="11203" y="6041"/>
                </a:lnTo>
                <a:lnTo>
                  <a:pt x="11203" y="6041"/>
                </a:lnTo>
                <a:lnTo>
                  <a:pt x="11252" y="6090"/>
                </a:lnTo>
                <a:lnTo>
                  <a:pt x="11276" y="6163"/>
                </a:lnTo>
                <a:lnTo>
                  <a:pt x="11301" y="6309"/>
                </a:lnTo>
                <a:lnTo>
                  <a:pt x="11276" y="6455"/>
                </a:lnTo>
                <a:lnTo>
                  <a:pt x="11252" y="6528"/>
                </a:lnTo>
                <a:lnTo>
                  <a:pt x="11203" y="6577"/>
                </a:lnTo>
                <a:lnTo>
                  <a:pt x="9864" y="7916"/>
                </a:lnTo>
                <a:lnTo>
                  <a:pt x="9864" y="7916"/>
                </a:lnTo>
                <a:lnTo>
                  <a:pt x="9815" y="7965"/>
                </a:lnTo>
                <a:lnTo>
                  <a:pt x="9791" y="8038"/>
                </a:lnTo>
                <a:lnTo>
                  <a:pt x="9766" y="8184"/>
                </a:lnTo>
                <a:lnTo>
                  <a:pt x="9791" y="8330"/>
                </a:lnTo>
                <a:lnTo>
                  <a:pt x="9815" y="8403"/>
                </a:lnTo>
                <a:lnTo>
                  <a:pt x="9864" y="8452"/>
                </a:lnTo>
                <a:lnTo>
                  <a:pt x="9864" y="8452"/>
                </a:lnTo>
                <a:close/>
              </a:path>
            </a:pathLst>
          </a:custGeom>
          <a:noFill/>
          <a:ln w="12175" cap="rnd" cmpd="sng">
            <a:solidFill>
              <a:srgbClr val="222222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4098" name="Picture 2" descr="Image result for FILTERING PNG">
            <a:extLst>
              <a:ext uri="{FF2B5EF4-FFF2-40B4-BE49-F238E27FC236}">
                <a16:creationId xmlns:a16="http://schemas.microsoft.com/office/drawing/2014/main" id="{6820044D-24E0-4EFF-8CB0-08E657858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98971" y="2377511"/>
            <a:ext cx="556276" cy="556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Shape 247">
            <a:extLst>
              <a:ext uri="{FF2B5EF4-FFF2-40B4-BE49-F238E27FC236}">
                <a16:creationId xmlns:a16="http://schemas.microsoft.com/office/drawing/2014/main" id="{44C55BF7-1BA6-4B80-ADF8-1730740A465D}"/>
              </a:ext>
            </a:extLst>
          </p:cNvPr>
          <p:cNvSpPr/>
          <p:nvPr/>
        </p:nvSpPr>
        <p:spPr>
          <a:xfrm>
            <a:off x="5553647" y="2249713"/>
            <a:ext cx="1843029" cy="790356"/>
          </a:xfrm>
          <a:prstGeom prst="chevron">
            <a:avLst>
              <a:gd name="adj" fmla="val 25486"/>
            </a:avLst>
          </a:prstGeom>
          <a:solidFill>
            <a:srgbClr val="FF87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endParaRPr lang="en" dirty="0">
              <a:solidFill>
                <a:schemeClr val="bg1"/>
              </a:solidFill>
              <a:latin typeface="Dosis" panose="020B0604020202020204" charset="0"/>
              <a:ea typeface="Roboto"/>
              <a:cs typeface="Roboto"/>
              <a:sym typeface="Roboto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E05A47-729E-4DEE-AF94-ADCBAC63B8A9}"/>
              </a:ext>
            </a:extLst>
          </p:cNvPr>
          <p:cNvSpPr txBox="1"/>
          <p:nvPr/>
        </p:nvSpPr>
        <p:spPr>
          <a:xfrm>
            <a:off x="5553648" y="3169341"/>
            <a:ext cx="1807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Factorizing the variables</a:t>
            </a:r>
          </a:p>
        </p:txBody>
      </p:sp>
      <p:pic>
        <p:nvPicPr>
          <p:cNvPr id="14" name="Picture 2" descr="Image result for FILTERING PNG">
            <a:extLst>
              <a:ext uri="{FF2B5EF4-FFF2-40B4-BE49-F238E27FC236}">
                <a16:creationId xmlns:a16="http://schemas.microsoft.com/office/drawing/2014/main" id="{023A5FE0-A6F5-4BFF-869F-395835FABE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343" y="2387754"/>
            <a:ext cx="556276" cy="556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757CEA8-CD10-4EB9-9E05-2698167BF80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94395384"/>
      </p:ext>
    </p:extLst>
  </p:cSld>
  <p:clrMapOvr>
    <a:masterClrMapping/>
  </p:clrMapOvr>
  <p:transition advTm="30667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" grpId="0" animBg="1"/>
      <p:bldP spid="9" grpId="0" animBg="1"/>
      <p:bldP spid="21" grpId="0"/>
      <p:bldP spid="27" grpId="0"/>
      <p:bldP spid="43" grpId="0" animBg="1"/>
      <p:bldP spid="12" grpId="0" animBg="1"/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EC9B6-800F-461E-96E4-4997B4D14AC8}"/>
              </a:ext>
            </a:extLst>
          </p:cNvPr>
          <p:cNvSpPr>
            <a:spLocks noGrp="1"/>
          </p:cNvSpPr>
          <p:nvPr>
            <p:ph type="body" idx="4294967295"/>
          </p:nvPr>
        </p:nvSpPr>
        <p:spPr>
          <a:xfrm>
            <a:off x="0" y="925555"/>
            <a:ext cx="9144000" cy="790356"/>
          </a:xfrm>
        </p:spPr>
        <p:txBody>
          <a:bodyPr/>
          <a:lstStyle/>
          <a:p>
            <a:r>
              <a:rPr lang="en-IN" sz="2800" dirty="0">
                <a:solidFill>
                  <a:schemeClr val="bg1"/>
                </a:solidFill>
                <a:latin typeface="Dosis" panose="020B0604020202020204" charset="0"/>
              </a:rPr>
              <a:t> Understanding the target variable CDR</a:t>
            </a:r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928801" y="0"/>
            <a:ext cx="8078398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3200" dirty="0">
                <a:solidFill>
                  <a:srgbClr val="FF8700"/>
                </a:solidFill>
                <a:latin typeface="Dosis" panose="020B0604020202020204" charset="0"/>
              </a:rPr>
              <a:t> EXPLORATORY DATA ANALYSIS &amp; VISUALIZATION</a:t>
            </a:r>
          </a:p>
        </p:txBody>
      </p:sp>
      <p:pic>
        <p:nvPicPr>
          <p:cNvPr id="1028" name="Picture 4" descr="Image result for dementia png">
            <a:extLst>
              <a:ext uri="{FF2B5EF4-FFF2-40B4-BE49-F238E27FC236}">
                <a16:creationId xmlns:a16="http://schemas.microsoft.com/office/drawing/2014/main" id="{B640F3C0-C6D6-49B1-B197-DBC19EA8D7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31" t="23439" r="17009"/>
          <a:stretch/>
        </p:blipFill>
        <p:spPr bwMode="auto">
          <a:xfrm>
            <a:off x="1783934" y="1573260"/>
            <a:ext cx="5576132" cy="3015908"/>
          </a:xfrm>
          <a:prstGeom prst="rect">
            <a:avLst/>
          </a:prstGeom>
          <a:noFill/>
          <a:effectLst>
            <a:outerShdw blurRad="50800" dist="50800" sx="1000" sy="1000" algn="ctr" rotWithShape="0">
              <a:srgbClr val="FFFFFF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422F3DC-A31F-4838-B9C4-FAFBA125CED3}"/>
              </a:ext>
            </a:extLst>
          </p:cNvPr>
          <p:cNvSpPr/>
          <p:nvPr/>
        </p:nvSpPr>
        <p:spPr>
          <a:xfrm>
            <a:off x="2301236" y="4625169"/>
            <a:ext cx="13779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CDR 0.5 = mild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8A80A40-5B4E-4877-9F40-2D76F3689397}"/>
              </a:ext>
            </a:extLst>
          </p:cNvPr>
          <p:cNvSpPr/>
          <p:nvPr/>
        </p:nvSpPr>
        <p:spPr>
          <a:xfrm>
            <a:off x="3758400" y="4625169"/>
            <a:ext cx="215338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CDR 1 = moderate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B8F1D28-D67B-4055-9E8A-D99B05668B6B}"/>
              </a:ext>
            </a:extLst>
          </p:cNvPr>
          <p:cNvSpPr/>
          <p:nvPr/>
        </p:nvSpPr>
        <p:spPr>
          <a:xfrm>
            <a:off x="5911784" y="4625168"/>
            <a:ext cx="136741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IN" dirty="0">
                <a:solidFill>
                  <a:schemeClr val="bg1"/>
                </a:solidFill>
                <a:latin typeface="Dosis" panose="020B0604020202020204" charset="0"/>
              </a:rPr>
              <a:t>CDR 2 = severe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AE8A049-5BAA-4C73-9F91-76290AE85C1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41065874"/>
      </p:ext>
    </p:extLst>
  </p:cSld>
  <p:clrMapOvr>
    <a:masterClrMapping/>
  </p:clrMapOvr>
  <p:transition advTm="47191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71CAC-971F-445B-B572-1C4CB80439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6" name="Shape 119">
            <a:extLst>
              <a:ext uri="{FF2B5EF4-FFF2-40B4-BE49-F238E27FC236}">
                <a16:creationId xmlns:a16="http://schemas.microsoft.com/office/drawing/2014/main" id="{BB0CAFBD-96EC-49D5-B03E-8D8F6439260F}"/>
              </a:ext>
            </a:extLst>
          </p:cNvPr>
          <p:cNvSpPr txBox="1">
            <a:spLocks/>
          </p:cNvSpPr>
          <p:nvPr/>
        </p:nvSpPr>
        <p:spPr>
          <a:xfrm>
            <a:off x="928801" y="0"/>
            <a:ext cx="8078398" cy="1075765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r>
              <a:rPr lang="en-IN" sz="3200" dirty="0">
                <a:solidFill>
                  <a:srgbClr val="FF8700"/>
                </a:solidFill>
                <a:latin typeface="Dosis" panose="020B0604020202020204" charset="0"/>
              </a:rPr>
              <a:t> EXPLORATORY DATA ANALYSIS &amp; VISUALIZATION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9377BD-CEC6-47EE-9F94-1ACCF0E82BE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6828" y="1123694"/>
            <a:ext cx="4890371" cy="3513105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87244E5-8BE3-41DD-A7A5-D9CCBC1485BC}"/>
              </a:ext>
            </a:extLst>
          </p:cNvPr>
          <p:cNvSpPr/>
          <p:nvPr/>
        </p:nvSpPr>
        <p:spPr>
          <a:xfrm>
            <a:off x="270004" y="1123694"/>
            <a:ext cx="3738278" cy="326671"/>
          </a:xfrm>
          <a:prstGeom prst="rect">
            <a:avLst/>
          </a:prstGeom>
          <a:solidFill>
            <a:srgbClr val="FF8700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What influences the target variable CDR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5AA2FE-4C26-4003-BEC7-6B8B7E780957}"/>
              </a:ext>
            </a:extLst>
          </p:cNvPr>
          <p:cNvSpPr/>
          <p:nvPr/>
        </p:nvSpPr>
        <p:spPr>
          <a:xfrm>
            <a:off x="270003" y="1568928"/>
            <a:ext cx="3738276" cy="3067871"/>
          </a:xfrm>
          <a:prstGeom prst="rect">
            <a:avLst/>
          </a:prstGeom>
          <a:noFill/>
          <a:ln w="3175">
            <a:solidFill>
              <a:srgbClr val="FF87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154D159-9B8D-4CEB-8020-393ABC5C8B56}"/>
              </a:ext>
            </a:extLst>
          </p:cNvPr>
          <p:cNvSpPr txBox="1"/>
          <p:nvPr/>
        </p:nvSpPr>
        <p:spPr>
          <a:xfrm>
            <a:off x="270004" y="1568928"/>
            <a:ext cx="37382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It seems like the medians are the same for CDR=0 and CDR=0.5. While, CDR=1 has the lowest median 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An oddity is the distribution of CDR=2. It is oddly skewed and inconsistent with the pattern.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600" dirty="0">
                <a:solidFill>
                  <a:schemeClr val="bg1"/>
                </a:solidFill>
                <a:latin typeface="Dosis" panose="020B0604020202020204" charset="0"/>
              </a:rPr>
              <a:t>3 observations belong to CDR = 2. So, group CDR=1 and CDR=2 are merged.</a:t>
            </a:r>
          </a:p>
          <a:p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1600" dirty="0">
              <a:solidFill>
                <a:schemeClr val="bg1"/>
              </a:solidFill>
              <a:latin typeface="Dosis" panose="020B0604020202020204" charset="0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0A926E5-3EE3-4ED3-99E8-5E58274BE3B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477250" y="4476750"/>
            <a:ext cx="450850" cy="4508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72528121"/>
      </p:ext>
    </p:extLst>
  </p:cSld>
  <p:clrMapOvr>
    <a:masterClrMapping/>
  </p:clrMapOvr>
  <p:transition advTm="34408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3|4.8|2.8|4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8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6|35.1|1.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8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7|4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8.4|2.2|1.2|0.8|3.5|8.8|3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|5.3|5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25.3|33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3|5.2|3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4.8"/>
</p:tagLst>
</file>

<file path=ppt/theme/theme1.xml><?xml version="1.0" encoding="utf-8"?>
<a:theme xmlns:a="http://schemas.openxmlformats.org/drawingml/2006/main" name="William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1899</TotalTime>
  <Words>816</Words>
  <Application>Microsoft Office PowerPoint</Application>
  <PresentationFormat>On-screen Show (16:9)</PresentationFormat>
  <Paragraphs>155</Paragraphs>
  <Slides>18</Slides>
  <Notes>7</Notes>
  <HiddenSlides>0</HiddenSlides>
  <MMClips>18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DokChampa</vt:lpstr>
      <vt:lpstr>Dosis</vt:lpstr>
      <vt:lpstr>Arial</vt:lpstr>
      <vt:lpstr>Roboto</vt:lpstr>
      <vt:lpstr>William template</vt:lpstr>
      <vt:lpstr>ALZHEIMER’S  ANALYSIS</vt:lpstr>
      <vt:lpstr>AGENDA</vt:lpstr>
      <vt:lpstr>PowerPoint Presentation</vt:lpstr>
      <vt:lpstr>PowerPoint Presentation</vt:lpstr>
      <vt:lpstr>ADVANCED RESEARCH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REFERENCES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ALGAE BLOOMS</dc:title>
  <cp:lastModifiedBy>madhurn16294@gmail.com</cp:lastModifiedBy>
  <cp:revision>118</cp:revision>
  <dcterms:modified xsi:type="dcterms:W3CDTF">2019-03-02T04:54:06Z</dcterms:modified>
</cp:coreProperties>
</file>